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notesSlides/notesSlide23.xml" ContentType="application/vnd.openxmlformats-officedocument.presentationml.notesSlide+xml"/>
  <Override PartName="/ppt/tags/tag45.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Default Extension="doc" ContentType="application/msword"/>
  <Override PartName="/ppt/diagrams/layout1.xml" ContentType="application/vnd.openxmlformats-officedocument.drawingml.diagramLayout+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tags/tag41.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notesSlides/notesSlide13.xml" ContentType="application/vnd.openxmlformats-officedocument.presentationml.notesSlide+xml"/>
  <Override PartName="/ppt/tags/tag35.xml" ContentType="application/vnd.openxmlformats-officedocument.presentationml.tags+xml"/>
  <Override PartName="/ppt/tags/tag46.xml" ContentType="application/vnd.openxmlformats-officedocument.presentationml.tag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tags/tag11.xml" ContentType="application/vnd.openxmlformats-officedocument.presentationml.tags+xml"/>
  <Override PartName="/ppt/tags/tag20.xml" ContentType="application/vnd.openxmlformats-officedocument.presentationml.tags+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Default Extension="xls" ContentType="application/vnd.ms-exce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notesSlides/notesSlide25.xml" ContentType="application/vnd.openxmlformats-officedocument.presentationml.notesSlide+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43.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48.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73" r:id="rId2"/>
  </p:sldMasterIdLst>
  <p:notesMasterIdLst>
    <p:notesMasterId r:id="rId41"/>
  </p:notesMasterIdLst>
  <p:handoutMasterIdLst>
    <p:handoutMasterId r:id="rId42"/>
  </p:handoutMasterIdLst>
  <p:sldIdLst>
    <p:sldId id="370" r:id="rId3"/>
    <p:sldId id="314" r:id="rId4"/>
    <p:sldId id="317" r:id="rId5"/>
    <p:sldId id="393" r:id="rId6"/>
    <p:sldId id="335" r:id="rId7"/>
    <p:sldId id="398" r:id="rId8"/>
    <p:sldId id="399" r:id="rId9"/>
    <p:sldId id="404" r:id="rId10"/>
    <p:sldId id="357" r:id="rId11"/>
    <p:sldId id="358" r:id="rId12"/>
    <p:sldId id="388" r:id="rId13"/>
    <p:sldId id="389" r:id="rId14"/>
    <p:sldId id="394" r:id="rId15"/>
    <p:sldId id="405" r:id="rId16"/>
    <p:sldId id="406" r:id="rId17"/>
    <p:sldId id="372" r:id="rId18"/>
    <p:sldId id="366" r:id="rId19"/>
    <p:sldId id="363" r:id="rId20"/>
    <p:sldId id="362" r:id="rId21"/>
    <p:sldId id="321" r:id="rId22"/>
    <p:sldId id="322" r:id="rId23"/>
    <p:sldId id="373" r:id="rId24"/>
    <p:sldId id="349" r:id="rId25"/>
    <p:sldId id="356" r:id="rId26"/>
    <p:sldId id="368" r:id="rId27"/>
    <p:sldId id="355" r:id="rId28"/>
    <p:sldId id="371" r:id="rId29"/>
    <p:sldId id="369" r:id="rId30"/>
    <p:sldId id="365" r:id="rId31"/>
    <p:sldId id="361" r:id="rId32"/>
    <p:sldId id="315" r:id="rId33"/>
    <p:sldId id="316" r:id="rId34"/>
    <p:sldId id="334" r:id="rId35"/>
    <p:sldId id="360" r:id="rId36"/>
    <p:sldId id="318" r:id="rId37"/>
    <p:sldId id="332" r:id="rId38"/>
    <p:sldId id="352" r:id="rId39"/>
    <p:sldId id="364" r:id="rId40"/>
  </p:sldIdLst>
  <p:sldSz cx="9144000" cy="6858000" type="screen4x3"/>
  <p:notesSz cx="7315200" cy="9601200"/>
  <p:custDataLst>
    <p:tags r:id="rId43"/>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FFFCC"/>
    <a:srgbClr val="FF0000"/>
    <a:srgbClr val="EAEAEA"/>
    <a:srgbClr val="FFFF99"/>
    <a:srgbClr val="99FF99"/>
    <a:srgbClr val="99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34" autoAdjust="0"/>
    <p:restoredTop sz="64881" autoAdjust="0"/>
  </p:normalViewPr>
  <p:slideViewPr>
    <p:cSldViewPr snapToGrid="0">
      <p:cViewPr varScale="1">
        <p:scale>
          <a:sx n="112" d="100"/>
          <a:sy n="112" d="100"/>
        </p:scale>
        <p:origin x="-23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1" d="100"/>
          <a:sy n="81" d="100"/>
        </p:scale>
        <p:origin x="-2280" y="-84"/>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a:t>Demand Forecast + </a:t>
            </a:r>
            <a:r>
              <a:rPr lang="en-US" baseline="0"/>
              <a:t>Actual Sales to 2001</a:t>
            </a:r>
          </a:p>
        </c:rich>
      </c:tx>
      <c:layout/>
    </c:title>
    <c:plotArea>
      <c:layout/>
      <c:lineChart>
        <c:grouping val="standard"/>
        <c:ser>
          <c:idx val="0"/>
          <c:order val="0"/>
          <c:tx>
            <c:strRef>
              <c:f>Sheet2!$C$2</c:f>
              <c:strCache>
                <c:ptCount val="1"/>
                <c:pt idx="0">
                  <c:v>Optimistic</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Sheet2!$D$2:$M$2</c:f>
              <c:numCache>
                <c:formatCode>0</c:formatCode>
                <c:ptCount val="10"/>
                <c:pt idx="0">
                  <c:v>157.3775</c:v>
                </c:pt>
                <c:pt idx="1">
                  <c:v>180.98412499999998</c:v>
                </c:pt>
                <c:pt idx="2">
                  <c:v>208.13174374999991</c:v>
                </c:pt>
                <c:pt idx="3">
                  <c:v>239.35150531249994</c:v>
                </c:pt>
                <c:pt idx="4">
                  <c:v>275.25423110937487</c:v>
                </c:pt>
                <c:pt idx="5">
                  <c:v>316.54236577578115</c:v>
                </c:pt>
                <c:pt idx="6">
                  <c:v>364.02372064214825</c:v>
                </c:pt>
                <c:pt idx="7">
                  <c:v>418.62727873847041</c:v>
                </c:pt>
                <c:pt idx="8">
                  <c:v>481.42137054924086</c:v>
                </c:pt>
                <c:pt idx="9">
                  <c:v>553.63457613162723</c:v>
                </c:pt>
              </c:numCache>
            </c:numRef>
          </c:val>
        </c:ser>
        <c:ser>
          <c:idx val="1"/>
          <c:order val="1"/>
          <c:tx>
            <c:strRef>
              <c:f>Sheet2!$C$3</c:f>
              <c:strCache>
                <c:ptCount val="1"/>
                <c:pt idx="0">
                  <c:v>Expected</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Sheet2!$D$3:$M$3</c:f>
              <c:numCache>
                <c:formatCode>0</c:formatCode>
                <c:ptCount val="10"/>
                <c:pt idx="0">
                  <c:v>150.535</c:v>
                </c:pt>
                <c:pt idx="1">
                  <c:v>165.58850000000001</c:v>
                </c:pt>
                <c:pt idx="2">
                  <c:v>182.14735000000002</c:v>
                </c:pt>
                <c:pt idx="3">
                  <c:v>200.36208500000004</c:v>
                </c:pt>
                <c:pt idx="4">
                  <c:v>220.39829350000008</c:v>
                </c:pt>
                <c:pt idx="5">
                  <c:v>242.4381228500001</c:v>
                </c:pt>
                <c:pt idx="6">
                  <c:v>266.68193513500012</c:v>
                </c:pt>
                <c:pt idx="7">
                  <c:v>293.35012864850012</c:v>
                </c:pt>
                <c:pt idx="8">
                  <c:v>322.68514151335035</c:v>
                </c:pt>
                <c:pt idx="9">
                  <c:v>354.95365566468524</c:v>
                </c:pt>
              </c:numCache>
            </c:numRef>
          </c:val>
        </c:ser>
        <c:ser>
          <c:idx val="2"/>
          <c:order val="2"/>
          <c:tx>
            <c:strRef>
              <c:f>Sheet2!$C$4</c:f>
              <c:strCache>
                <c:ptCount val="1"/>
                <c:pt idx="0">
                  <c:v>Cyclic</c:v>
                </c:pt>
              </c:strCache>
            </c:strRef>
          </c:tx>
          <c:spPr>
            <a:ln>
              <a:solidFill>
                <a:schemeClr val="bg2">
                  <a:lumMod val="75000"/>
                </a:schemeClr>
              </a:solidFill>
            </a:ln>
          </c:spPr>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Sheet2!$D$4:$M$4</c:f>
              <c:numCache>
                <c:formatCode>0</c:formatCode>
                <c:ptCount val="10"/>
                <c:pt idx="0">
                  <c:v>150.535</c:v>
                </c:pt>
                <c:pt idx="1">
                  <c:v>165.58850000000001</c:v>
                </c:pt>
                <c:pt idx="2">
                  <c:v>182.14735000000002</c:v>
                </c:pt>
                <c:pt idx="3">
                  <c:v>191.25471750000003</c:v>
                </c:pt>
                <c:pt idx="4">
                  <c:v>191.25471750000003</c:v>
                </c:pt>
                <c:pt idx="5">
                  <c:v>181.69198162499998</c:v>
                </c:pt>
                <c:pt idx="6">
                  <c:v>163.5227834625</c:v>
                </c:pt>
                <c:pt idx="7">
                  <c:v>155.34664428937498</c:v>
                </c:pt>
                <c:pt idx="8">
                  <c:v>155.34664428937498</c:v>
                </c:pt>
                <c:pt idx="9">
                  <c:v>163.11397650384373</c:v>
                </c:pt>
              </c:numCache>
            </c:numRef>
          </c:val>
        </c:ser>
        <c:ser>
          <c:idx val="3"/>
          <c:order val="3"/>
          <c:tx>
            <c:strRef>
              <c:f>Sheet2!$C$5</c:f>
              <c:strCache>
                <c:ptCount val="1"/>
                <c:pt idx="0">
                  <c:v>Disaster</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Sheet2!$D$5:$M$5</c:f>
              <c:numCache>
                <c:formatCode>0</c:formatCode>
                <c:ptCount val="10"/>
                <c:pt idx="0">
                  <c:v>150.535</c:v>
                </c:pt>
                <c:pt idx="1">
                  <c:v>165.58850000000001</c:v>
                </c:pt>
                <c:pt idx="2">
                  <c:v>115.91195000000002</c:v>
                </c:pt>
                <c:pt idx="3">
                  <c:v>127.50314500000002</c:v>
                </c:pt>
                <c:pt idx="4">
                  <c:v>140.25345950000002</c:v>
                </c:pt>
                <c:pt idx="5">
                  <c:v>154.27880545000002</c:v>
                </c:pt>
                <c:pt idx="6">
                  <c:v>169.70668599499999</c:v>
                </c:pt>
                <c:pt idx="7">
                  <c:v>186.6773545945</c:v>
                </c:pt>
                <c:pt idx="8">
                  <c:v>205.34509005395009</c:v>
                </c:pt>
                <c:pt idx="9">
                  <c:v>225.87959905934508</c:v>
                </c:pt>
              </c:numCache>
            </c:numRef>
          </c:val>
        </c:ser>
        <c:ser>
          <c:idx val="4"/>
          <c:order val="4"/>
          <c:tx>
            <c:strRef>
              <c:f>Sheet2!$C$6</c:f>
              <c:strCache>
                <c:ptCount val="1"/>
                <c:pt idx="0">
                  <c:v>Actual Sales</c:v>
                </c:pt>
              </c:strCache>
            </c:strRef>
          </c:tx>
          <c:spPr>
            <a:ln w="73025">
              <a:solidFill>
                <a:srgbClr val="FF0000"/>
              </a:solidFill>
            </a:ln>
          </c:spPr>
          <c:marker>
            <c:symbol val="none"/>
          </c:marker>
          <c:dLbls>
            <c:txPr>
              <a:bodyPr/>
              <a:lstStyle/>
              <a:p>
                <a:pPr>
                  <a:defRPr sz="2000" b="1" i="0" baseline="0">
                    <a:solidFill>
                      <a:srgbClr val="FF0000"/>
                    </a:solidFill>
                  </a:defRPr>
                </a:pPr>
                <a:endParaRPr lang="en-US"/>
              </a:p>
            </c:txPr>
            <c:dLblPos val="t"/>
            <c:showVal val="1"/>
          </c:dLbls>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Sheet2!$D$6:$M$6</c:f>
              <c:numCache>
                <c:formatCode>General</c:formatCode>
                <c:ptCount val="10"/>
                <c:pt idx="0">
                  <c:v>132</c:v>
                </c:pt>
                <c:pt idx="1">
                  <c:v>151</c:v>
                </c:pt>
                <c:pt idx="2">
                  <c:v>177</c:v>
                </c:pt>
                <c:pt idx="3">
                  <c:v>205</c:v>
                </c:pt>
                <c:pt idx="4">
                  <c:v>234</c:v>
                </c:pt>
              </c:numCache>
            </c:numRef>
          </c:val>
        </c:ser>
        <c:marker val="1"/>
        <c:axId val="194461696"/>
        <c:axId val="194463232"/>
      </c:lineChart>
      <c:catAx>
        <c:axId val="194461696"/>
        <c:scaling>
          <c:orientation val="minMax"/>
        </c:scaling>
        <c:axPos val="b"/>
        <c:numFmt formatCode="General" sourceLinked="1"/>
        <c:majorTickMark val="none"/>
        <c:tickLblPos val="nextTo"/>
        <c:crossAx val="194463232"/>
        <c:crosses val="autoZero"/>
        <c:auto val="1"/>
        <c:lblAlgn val="ctr"/>
        <c:lblOffset val="100"/>
      </c:catAx>
      <c:valAx>
        <c:axId val="194463232"/>
        <c:scaling>
          <c:orientation val="minMax"/>
          <c:max val="400"/>
          <c:min val="100"/>
        </c:scaling>
        <c:axPos val="l"/>
        <c:majorGridlines/>
        <c:title>
          <c:tx>
            <c:rich>
              <a:bodyPr/>
              <a:lstStyle/>
              <a:p>
                <a:pPr>
                  <a:defRPr/>
                </a:pPr>
                <a:r>
                  <a:rPr lang="en-US"/>
                  <a:t>Motorcycle units</a:t>
                </a:r>
              </a:p>
            </c:rich>
          </c:tx>
          <c:layout/>
        </c:title>
        <c:numFmt formatCode="0" sourceLinked="1"/>
        <c:majorTickMark val="none"/>
        <c:tickLblPos val="nextTo"/>
        <c:crossAx val="194461696"/>
        <c:crosses val="autoZero"/>
        <c:crossBetween val="between"/>
      </c:valAx>
      <c:spPr>
        <a:solidFill>
          <a:srgbClr val="FFFFCC"/>
        </a:solidFill>
      </c:spPr>
    </c:plotArea>
    <c:legend>
      <c:legendPos val="r"/>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scatterChart>
        <c:scatterStyle val="smoothMarker"/>
        <c:ser>
          <c:idx val="0"/>
          <c:order val="0"/>
          <c:xVal>
            <c:numRef>
              <c:f>'Actual Shipments'!$B$2:$Y$2</c:f>
              <c:numCache>
                <c:formatCode>General</c:formatCode>
                <c:ptCount val="24"/>
                <c:pt idx="0">
                  <c:v>2009</c:v>
                </c:pt>
                <c:pt idx="1">
                  <c:v>2008</c:v>
                </c:pt>
                <c:pt idx="2">
                  <c:v>2007</c:v>
                </c:pt>
                <c:pt idx="3">
                  <c:v>2006</c:v>
                </c:pt>
                <c:pt idx="4">
                  <c:v>2005</c:v>
                </c:pt>
                <c:pt idx="5">
                  <c:v>2004</c:v>
                </c:pt>
                <c:pt idx="6">
                  <c:v>2003</c:v>
                </c:pt>
                <c:pt idx="7">
                  <c:v>2002</c:v>
                </c:pt>
                <c:pt idx="8">
                  <c:v>2001</c:v>
                </c:pt>
                <c:pt idx="9">
                  <c:v>2000</c:v>
                </c:pt>
                <c:pt idx="10">
                  <c:v>1999</c:v>
                </c:pt>
                <c:pt idx="11">
                  <c:v>1998</c:v>
                </c:pt>
                <c:pt idx="12">
                  <c:v>1997</c:v>
                </c:pt>
                <c:pt idx="13">
                  <c:v>1996</c:v>
                </c:pt>
                <c:pt idx="14">
                  <c:v>1995</c:v>
                </c:pt>
                <c:pt idx="15">
                  <c:v>1994</c:v>
                </c:pt>
                <c:pt idx="16">
                  <c:v>1993</c:v>
                </c:pt>
                <c:pt idx="17">
                  <c:v>1992</c:v>
                </c:pt>
                <c:pt idx="18">
                  <c:v>1991</c:v>
                </c:pt>
                <c:pt idx="19">
                  <c:v>1990</c:v>
                </c:pt>
                <c:pt idx="20">
                  <c:v>1989</c:v>
                </c:pt>
                <c:pt idx="21">
                  <c:v>1988</c:v>
                </c:pt>
                <c:pt idx="22">
                  <c:v>1987</c:v>
                </c:pt>
                <c:pt idx="23">
                  <c:v>1986</c:v>
                </c:pt>
              </c:numCache>
            </c:numRef>
          </c:xVal>
          <c:yVal>
            <c:numRef>
              <c:f>'Actual Shipments'!$B$6:$Y$6</c:f>
              <c:numCache>
                <c:formatCode>#,##0</c:formatCode>
                <c:ptCount val="24"/>
                <c:pt idx="0">
                  <c:v>223023</c:v>
                </c:pt>
                <c:pt idx="1">
                  <c:v>303479</c:v>
                </c:pt>
                <c:pt idx="2">
                  <c:v>330619</c:v>
                </c:pt>
                <c:pt idx="3">
                  <c:v>349196</c:v>
                </c:pt>
                <c:pt idx="4">
                  <c:v>329017</c:v>
                </c:pt>
                <c:pt idx="5">
                  <c:v>317289</c:v>
                </c:pt>
                <c:pt idx="6">
                  <c:v>291147</c:v>
                </c:pt>
                <c:pt idx="7">
                  <c:v>263653</c:v>
                </c:pt>
                <c:pt idx="8">
                  <c:v>234461</c:v>
                </c:pt>
                <c:pt idx="9">
                  <c:v>204592</c:v>
                </c:pt>
                <c:pt idx="10">
                  <c:v>177187</c:v>
                </c:pt>
                <c:pt idx="11">
                  <c:v>150818</c:v>
                </c:pt>
                <c:pt idx="12">
                  <c:v>132285</c:v>
                </c:pt>
                <c:pt idx="13">
                  <c:v>118771</c:v>
                </c:pt>
                <c:pt idx="14">
                  <c:v>105104</c:v>
                </c:pt>
                <c:pt idx="15">
                  <c:v>95811</c:v>
                </c:pt>
                <c:pt idx="16">
                  <c:v>81696</c:v>
                </c:pt>
                <c:pt idx="17">
                  <c:v>76495</c:v>
                </c:pt>
                <c:pt idx="18">
                  <c:v>68626</c:v>
                </c:pt>
                <c:pt idx="19">
                  <c:v>62458</c:v>
                </c:pt>
                <c:pt idx="20">
                  <c:v>58925</c:v>
                </c:pt>
                <c:pt idx="21">
                  <c:v>50517</c:v>
                </c:pt>
                <c:pt idx="22">
                  <c:v>43315</c:v>
                </c:pt>
                <c:pt idx="23">
                  <c:v>36735</c:v>
                </c:pt>
              </c:numCache>
            </c:numRef>
          </c:yVal>
          <c:smooth val="1"/>
        </c:ser>
        <c:axId val="194844160"/>
        <c:axId val="194845696"/>
      </c:scatterChart>
      <c:valAx>
        <c:axId val="194844160"/>
        <c:scaling>
          <c:orientation val="minMax"/>
          <c:max val="2010"/>
          <c:min val="1985"/>
        </c:scaling>
        <c:axPos val="b"/>
        <c:numFmt formatCode="General" sourceLinked="1"/>
        <c:tickLblPos val="nextTo"/>
        <c:crossAx val="194845696"/>
        <c:crosses val="autoZero"/>
        <c:crossBetween val="midCat"/>
      </c:valAx>
      <c:valAx>
        <c:axId val="194845696"/>
        <c:scaling>
          <c:orientation val="minMax"/>
        </c:scaling>
        <c:axPos val="l"/>
        <c:majorGridlines/>
        <c:numFmt formatCode="#,##0" sourceLinked="1"/>
        <c:tickLblPos val="nextTo"/>
        <c:crossAx val="194844160"/>
        <c:crosses val="autoZero"/>
        <c:crossBetween val="midCat"/>
      </c:valAx>
      <c:spPr>
        <a:solidFill>
          <a:srgbClr val="FFFFCC"/>
        </a:solidFill>
      </c:spPr>
    </c:plotArea>
    <c:plotVisOnly val="1"/>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D32ADED1-6195-44BC-9572-155DC1BDB5E9}"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70869CA6-AA0F-47E8-AAA3-74DDDA0796F0}" type="presOf" srcId="{80187C9A-FEFD-434B-8FAC-5F0A0D851023}" destId="{8CB75068-601B-7B46-AE0F-1D9DC79E16E0}"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903AEA0A-7A75-484B-AE11-1FE2DDEB526F}" type="presOf" srcId="{A2133739-58CC-5D45-88D0-0B85518225FD}" destId="{D89831E2-8F66-044A-8A21-10BA8F9799C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8BE6681-09BD-40EE-8007-637B42AC36E5}" type="presOf" srcId="{9EAE6792-C656-3F46-9BE5-78EA6FA6DB4C}" destId="{BAD5D478-11BA-D045-A5CB-CADEDE07340F}"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06CA7B2A-752B-4A58-8DA6-3ED844E3DC42}" type="presOf" srcId="{678488E9-F429-764A-BCB8-15B61500D7A9}" destId="{8E50B0F8-BD19-1343-8DD1-7758ED02554B}" srcOrd="0" destOrd="0" presId="urn:microsoft.com/office/officeart/2005/8/layout/pyramid4"/>
    <dgm:cxn modelId="{AD53ACCA-80F7-40E5-B7A5-3480C74290D7}" type="presParOf" srcId="{8E50B0F8-BD19-1343-8DD1-7758ED02554B}" destId="{8CB75068-601B-7B46-AE0F-1D9DC79E16E0}" srcOrd="0" destOrd="0" presId="urn:microsoft.com/office/officeart/2005/8/layout/pyramid4"/>
    <dgm:cxn modelId="{E5C60807-035A-4FE1-ACD8-8EB1B6470E75}" type="presParOf" srcId="{8E50B0F8-BD19-1343-8DD1-7758ED02554B}" destId="{D89831E2-8F66-044A-8A21-10BA8F9799CB}" srcOrd="1" destOrd="0" presId="urn:microsoft.com/office/officeart/2005/8/layout/pyramid4"/>
    <dgm:cxn modelId="{6B74D188-6569-4991-AE36-7B0AB770A56B}" type="presParOf" srcId="{8E50B0F8-BD19-1343-8DD1-7758ED02554B}" destId="{BAD5D478-11BA-D045-A5CB-CADEDE07340F}" srcOrd="2" destOrd="0" presId="urn:microsoft.com/office/officeart/2005/8/layout/pyramid4"/>
    <dgm:cxn modelId="{964FBEE7-68D6-41CB-BAD7-11A9B733DE84}"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900"/>
            </a:lvl1pPr>
          </a:lstStyle>
          <a:p>
            <a:pPr>
              <a:defRPr/>
            </a:pPr>
            <a:r>
              <a:rPr lang="en-US" dirty="0"/>
              <a:t>OPNS454 Week </a:t>
            </a:r>
            <a:r>
              <a:rPr lang="en-US" dirty="0" smtClean="0"/>
              <a:t>4: </a:t>
            </a:r>
            <a:r>
              <a:rPr lang="en-US" dirty="0"/>
              <a:t>Capacity Sizing, Investment, and Expansion</a:t>
            </a:r>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9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algn="r" defTabSz="974855" eaLnBrk="0" hangingPunct="0">
              <a:defRPr sz="800"/>
            </a:lvl1pPr>
          </a:lstStyle>
          <a:p>
            <a:pPr>
              <a:defRPr/>
            </a:pPr>
            <a:fld id="{864CCE21-EC21-4F9C-8638-C618C0F13ACE}" type="datetime1">
              <a:rPr lang="en-US"/>
              <a:pPr>
                <a:defRPr/>
              </a:pPr>
              <a:t>1/24/2011</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3" y="4119563"/>
            <a:ext cx="6543675" cy="5253037"/>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94825"/>
            <a:ext cx="3170238"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94825"/>
            <a:ext cx="3170237"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algn="r" defTabSz="974855" eaLnBrk="0" hangingPunct="0">
              <a:defRPr sz="800"/>
            </a:lvl1pPr>
          </a:lstStyle>
          <a:p>
            <a:pPr>
              <a:defRPr/>
            </a:pPr>
            <a:fld id="{2C78D3E7-10DA-42F5-B19B-E1E198CA43FD}"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725"/>
            <a:r>
              <a:rPr lang="en-US" smtClean="0"/>
              <a:t>© Van Mieghem</a:t>
            </a:r>
          </a:p>
        </p:txBody>
      </p:sp>
      <p:sp>
        <p:nvSpPr>
          <p:cNvPr id="50180" name="Rectangle 7"/>
          <p:cNvSpPr>
            <a:spLocks noGrp="1" noChangeArrowheads="1"/>
          </p:cNvSpPr>
          <p:nvPr>
            <p:ph type="sldNum" sz="quarter" idx="5"/>
          </p:nvPr>
        </p:nvSpPr>
        <p:spPr>
          <a:noFill/>
        </p:spPr>
        <p:txBody>
          <a:bodyPr/>
          <a:lstStyle/>
          <a:p>
            <a:pPr defTabSz="974725"/>
            <a:fld id="{90CC73E5-1913-4140-A321-C4D3D261280D}" type="slidenum">
              <a:rPr lang="en-US" smtClean="0"/>
              <a:pPr defTabSz="974725"/>
              <a:t>1</a:t>
            </a:fld>
            <a:endParaRPr lang="en-US" smtClean="0"/>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3" y="3568700"/>
            <a:ext cx="6543675" cy="5803900"/>
          </a:xfrm>
        </p:spPr>
        <p:txBody>
          <a:bodyPr>
            <a:normAutofit lnSpcReduction="10000"/>
          </a:bodyPr>
          <a:lstStyle/>
          <a:p>
            <a:r>
              <a:rPr lang="en-US" sz="1000" kern="1200" smtClean="0">
                <a:solidFill>
                  <a:schemeClr val="tx1"/>
                </a:solidFill>
                <a:latin typeface="Times New Roman" pitchFamily="18" charset="0"/>
                <a:ea typeface="+mn-ea"/>
                <a:cs typeface="+mn-cs"/>
              </a:rPr>
              <a:t>2011: The </a:t>
            </a:r>
            <a:r>
              <a:rPr lang="en-US" sz="1000" kern="1200" dirty="0" smtClean="0">
                <a:solidFill>
                  <a:schemeClr val="tx1"/>
                </a:solidFill>
                <a:latin typeface="Times New Roman" pitchFamily="18" charset="0"/>
                <a:ea typeface="+mn-ea"/>
                <a:cs typeface="+mn-cs"/>
              </a:rPr>
              <a:t>change compared to the past is that I want to spend maximally 10minutes on qualitative stuff and then directly move into the model,</a:t>
            </a:r>
            <a:r>
              <a:rPr lang="en-US" sz="1000" kern="1200" baseline="0" dirty="0" smtClean="0">
                <a:solidFill>
                  <a:schemeClr val="tx1"/>
                </a:solidFill>
                <a:latin typeface="Times New Roman" pitchFamily="18" charset="0"/>
                <a:ea typeface="+mn-ea"/>
                <a:cs typeface="+mn-cs"/>
              </a:rPr>
              <a:t> starting with clickers 2 votes, </a:t>
            </a:r>
            <a:r>
              <a:rPr lang="en-US" sz="1000" kern="1200" dirty="0" smtClean="0">
                <a:solidFill>
                  <a:schemeClr val="tx1"/>
                </a:solidFill>
                <a:latin typeface="Times New Roman" pitchFamily="18" charset="0"/>
                <a:ea typeface="+mn-ea"/>
                <a:cs typeface="+mn-cs"/>
              </a:rPr>
              <a:t>followed by some discussion which hopefully will bring up forecasting, and then I ask vote 3</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The key points I want them to take away are:</a:t>
            </a:r>
          </a:p>
          <a:p>
            <a:pPr lvl="0"/>
            <a:r>
              <a:rPr lang="en-US" sz="1000" kern="1200" dirty="0" smtClean="0">
                <a:solidFill>
                  <a:schemeClr val="tx1"/>
                </a:solidFill>
                <a:latin typeface="Times New Roman" pitchFamily="18" charset="0"/>
                <a:ea typeface="+mn-ea"/>
                <a:cs typeface="+mn-cs"/>
              </a:rPr>
              <a:t>What is a cap strategy?</a:t>
            </a:r>
          </a:p>
          <a:p>
            <a:pPr lvl="0"/>
            <a:r>
              <a:rPr lang="en-US" sz="1000" kern="1200" dirty="0" smtClean="0">
                <a:solidFill>
                  <a:schemeClr val="tx1"/>
                </a:solidFill>
                <a:latin typeface="Times New Roman" pitchFamily="18" charset="0"/>
                <a:ea typeface="+mn-ea"/>
                <a:cs typeface="+mn-cs"/>
              </a:rPr>
              <a:t>How include demand forecast in model?</a:t>
            </a:r>
          </a:p>
          <a:p>
            <a:pPr lvl="0"/>
            <a:r>
              <a:rPr lang="en-US" sz="1000" kern="1200" dirty="0" smtClean="0">
                <a:solidFill>
                  <a:schemeClr val="tx1"/>
                </a:solidFill>
                <a:latin typeface="Times New Roman" pitchFamily="18" charset="0"/>
                <a:ea typeface="+mn-ea"/>
                <a:cs typeface="+mn-cs"/>
              </a:rPr>
              <a:t>Realize the option values (and also prep them for Lilly)</a:t>
            </a:r>
          </a:p>
          <a:p>
            <a:pPr lvl="1"/>
            <a:r>
              <a:rPr lang="en-US" sz="1000" kern="1200" dirty="0" smtClean="0">
                <a:solidFill>
                  <a:schemeClr val="tx1"/>
                </a:solidFill>
                <a:latin typeface="Times New Roman" pitchFamily="18" charset="0"/>
                <a:ea typeface="+mn-ea"/>
                <a:cs typeface="+mn-cs"/>
              </a:rPr>
              <a:t>Key is what is in the slides: output = max(D, capacity)</a:t>
            </a:r>
          </a:p>
          <a:p>
            <a:pPr lvl="1"/>
            <a:r>
              <a:rPr lang="en-US" sz="1000" kern="1200" dirty="0" smtClean="0">
                <a:solidFill>
                  <a:schemeClr val="tx1"/>
                </a:solidFill>
                <a:latin typeface="Times New Roman" pitchFamily="18" charset="0"/>
                <a:ea typeface="+mn-ea"/>
                <a:cs typeface="+mn-cs"/>
              </a:rPr>
              <a:t>I will also give them updated 5 year data and ask them for their new decisions, but more to stress the option value nature.  I don’t think I’ll get into how to actually calculate this (even though I spent so much time on doing it in Fall)—I think it’s too advanced and may confuse them more than help.  (but I would be prepared to discuss)  We shall get back to that when doing timing using a simpler example.</a:t>
            </a:r>
          </a:p>
          <a:p>
            <a:pPr>
              <a:defRPr/>
            </a:pPr>
            <a:endParaRPr lang="en-US" dirty="0" smtClean="0"/>
          </a:p>
          <a:p>
            <a:pPr>
              <a:defRPr/>
            </a:pPr>
            <a:endParaRPr lang="en-US" dirty="0" smtClean="0"/>
          </a:p>
          <a:p>
            <a:pPr>
              <a:defRPr/>
            </a:pPr>
            <a:r>
              <a:rPr lang="en-US" dirty="0" smtClean="0"/>
              <a:t>1/24/2011 plan:</a:t>
            </a:r>
          </a:p>
          <a:p>
            <a:pPr>
              <a:defRPr/>
            </a:pPr>
            <a:r>
              <a:rPr lang="en-US" dirty="0" smtClean="0"/>
              <a:t>3:30 – 3:45: concept of cap strategy using Harley and quick qualitative discussion (handout first 4 slides)</a:t>
            </a:r>
          </a:p>
          <a:p>
            <a:pPr>
              <a:defRPr/>
            </a:pPr>
            <a:r>
              <a:rPr lang="en-US" dirty="0" smtClean="0"/>
              <a:t>3:45 – 4:15: student</a:t>
            </a:r>
            <a:r>
              <a:rPr lang="en-US" baseline="0" dirty="0" smtClean="0"/>
              <a:t> votes and discussion of their spreadsheet models.  Aim is to bring out key elements (after, handout second set of slides):</a:t>
            </a:r>
          </a:p>
          <a:p>
            <a:pPr>
              <a:defRPr/>
            </a:pPr>
            <a:r>
              <a:rPr lang="en-US" baseline="0" dirty="0" smtClean="0"/>
              <a:t>4:15- 4:35: capturing forecast uncertainty</a:t>
            </a:r>
          </a:p>
          <a:p>
            <a:pPr>
              <a:defRPr/>
            </a:pPr>
            <a:r>
              <a:rPr lang="en-US" baseline="0" dirty="0" smtClean="0"/>
              <a:t>4:35- 4:45: capturing forecast updating using real options</a:t>
            </a:r>
          </a:p>
          <a:p>
            <a:pPr>
              <a:defRPr/>
            </a:pPr>
            <a:r>
              <a:rPr lang="en-US" baseline="0" dirty="0" smtClean="0"/>
              <a:t>4:45-4:55: summarizing slides</a:t>
            </a:r>
          </a:p>
          <a:p>
            <a:pPr>
              <a:defRPr/>
            </a:pPr>
            <a:r>
              <a:rPr lang="en-US" baseline="0" dirty="0" smtClean="0"/>
              <a:t>Break</a:t>
            </a:r>
          </a:p>
          <a:p>
            <a:pPr>
              <a:defRPr/>
            </a:pPr>
            <a:r>
              <a:rPr lang="en-US" baseline="0" dirty="0" smtClean="0"/>
              <a:t>5:05 – 5:20: </a:t>
            </a:r>
            <a:r>
              <a:rPr lang="en-US" baseline="0" dirty="0" err="1" smtClean="0"/>
              <a:t>harley</a:t>
            </a:r>
            <a:r>
              <a:rPr lang="en-US" baseline="0" dirty="0" smtClean="0"/>
              <a:t> speaker</a:t>
            </a:r>
          </a:p>
          <a:p>
            <a:pPr>
              <a:defRPr/>
            </a:pPr>
            <a:endParaRPr lang="en-US" dirty="0" smtClean="0"/>
          </a:p>
          <a:p>
            <a:pPr>
              <a:defRPr/>
            </a:pPr>
            <a:endParaRPr lang="en-US" dirty="0" smtClean="0"/>
          </a:p>
          <a:p>
            <a:pPr>
              <a:defRPr/>
            </a:pPr>
            <a:r>
              <a:rPr lang="en-US" dirty="0" smtClean="0"/>
              <a:t>1/20/2009 plan:</a:t>
            </a:r>
          </a:p>
          <a:p>
            <a:pPr>
              <a:defRPr/>
            </a:pPr>
            <a:r>
              <a:rPr lang="en-US" dirty="0" smtClean="0"/>
              <a:t>6:30-6:50: concept of cap strategy</a:t>
            </a:r>
          </a:p>
          <a:p>
            <a:pPr>
              <a:defRPr/>
            </a:pPr>
            <a:r>
              <a:rPr lang="en-US" dirty="0" smtClean="0"/>
              <a:t>6:50-7:30: Harley qualitative discussion</a:t>
            </a:r>
          </a:p>
          <a:p>
            <a:pPr>
              <a:defRPr/>
            </a:pPr>
            <a:r>
              <a:rPr lang="en-US" dirty="0" smtClean="0"/>
              <a:t>7:30-8:00: quantitative discussion, focusing on capturing 1) uncertainty and 2) </a:t>
            </a:r>
            <a:r>
              <a:rPr lang="en-US" dirty="0" err="1" smtClean="0"/>
              <a:t>EoS</a:t>
            </a:r>
            <a:endParaRPr lang="en-US" dirty="0" smtClean="0"/>
          </a:p>
          <a:p>
            <a:pPr>
              <a:defRPr/>
            </a:pPr>
            <a:r>
              <a:rPr lang="en-US" dirty="0" smtClean="0"/>
              <a:t>Break</a:t>
            </a:r>
          </a:p>
          <a:p>
            <a:pPr>
              <a:defRPr/>
            </a:pPr>
            <a:r>
              <a:rPr lang="en-US" dirty="0" smtClean="0"/>
              <a:t>8:15-9:30: timing and real options.</a:t>
            </a:r>
          </a:p>
          <a:p>
            <a:pPr>
              <a:defRPr/>
            </a:pPr>
            <a:endParaRPr lang="en-US" dirty="0" smtClean="0"/>
          </a:p>
          <a:p>
            <a:pPr>
              <a:defRPr/>
            </a:pPr>
            <a:r>
              <a:rPr lang="en-US" dirty="0" smtClean="0"/>
              <a:t>2007 Oct 8 time plan: I must cover the sizing theory slides &amp; finish the Harley case all in 1 ½ hour!</a:t>
            </a:r>
          </a:p>
          <a:p>
            <a:pPr>
              <a:buFont typeface="Arial" pitchFamily="34" charset="0"/>
              <a:buChar char="•"/>
              <a:defRPr/>
            </a:pPr>
            <a:r>
              <a:rPr lang="en-US" dirty="0" smtClean="0"/>
              <a:t> 0:00-0:35: slides 1-10.  Must do 1 slide per 3 min &gt; quick!</a:t>
            </a:r>
          </a:p>
          <a:p>
            <a:pPr>
              <a:buFont typeface="Arial" pitchFamily="34" charset="0"/>
              <a:buChar char="•"/>
              <a:defRPr/>
            </a:pPr>
            <a:r>
              <a:rPr lang="en-US" dirty="0" smtClean="0"/>
              <a:t> 0:35-1:05: open discussion on Harley, using framework</a:t>
            </a:r>
          </a:p>
          <a:p>
            <a:pPr>
              <a:buFont typeface="Arial" pitchFamily="34" charset="0"/>
              <a:buChar char="•"/>
              <a:defRPr/>
            </a:pPr>
            <a:r>
              <a:rPr lang="en-US" dirty="0" smtClean="0"/>
              <a:t> 1:05-1:30: quant analysis, slides 13-18.</a:t>
            </a:r>
          </a:p>
          <a:p>
            <a:pPr>
              <a:buFont typeface="Arial" pitchFamily="34" charset="0"/>
              <a:buChar char="•"/>
              <a:defRPr/>
            </a:pPr>
            <a:r>
              <a:rPr lang="en-US" dirty="0" smtClean="0"/>
              <a:t>Ex-post: slides 1-10 are good but take 45min; I only got into NPV in last 10 minutes and flashed slide 16</a:t>
            </a:r>
          </a:p>
          <a:p>
            <a:pPr marL="196850" indent="-196850">
              <a:defRPr/>
            </a:pPr>
            <a:endParaRPr lang="en-US" dirty="0" smtClean="0"/>
          </a:p>
          <a:p>
            <a:pPr marL="196850" indent="-196850">
              <a:defRPr/>
            </a:pPr>
            <a:r>
              <a:rPr lang="en-US" dirty="0" smtClean="0"/>
              <a:t>In January 2007 students did </a:t>
            </a:r>
            <a:r>
              <a:rPr lang="en-US" i="1" dirty="0" smtClean="0"/>
              <a:t>not </a:t>
            </a:r>
            <a:r>
              <a:rPr lang="en-US" dirty="0" smtClean="0"/>
              <a:t>hand in Harley.  I decided to </a:t>
            </a:r>
          </a:p>
          <a:p>
            <a:pPr marL="196850" indent="-196850">
              <a:buFontTx/>
              <a:buAutoNum type="arabicPeriod"/>
              <a:defRPr/>
            </a:pPr>
            <a:r>
              <a:rPr lang="en-US" dirty="0" smtClean="0"/>
              <a:t>start with 30/40min on ‘theory of capacity strategy’ b/c also relevant for Lilly case. Key: 4 min max / slide!</a:t>
            </a:r>
          </a:p>
          <a:p>
            <a:pPr marL="196850" indent="-196850">
              <a:buFontTx/>
              <a:buAutoNum type="arabicPeriod"/>
              <a:defRPr/>
            </a:pPr>
            <a:r>
              <a:rPr lang="en-US" dirty="0" smtClean="0"/>
              <a:t>Then start Harley to show how to set capacity strategy in real life.  Have open 30min qualitative discussion and</a:t>
            </a:r>
          </a:p>
          <a:p>
            <a:pPr marL="196850" indent="-196850">
              <a:buFontTx/>
              <a:buAutoNum type="arabicPeriod"/>
              <a:defRPr/>
            </a:pPr>
            <a:r>
              <a:rPr lang="en-US" dirty="0" smtClean="0"/>
              <a:t>Last 30min: “we’ll have more discussion with speaker but first I want to make sure we cover the quantitative Harley analysis points before the break.</a:t>
            </a:r>
          </a:p>
          <a:p>
            <a:pPr marL="196850" indent="-196850">
              <a:defRPr/>
            </a:pPr>
            <a:endParaRPr lang="en-US" dirty="0" smtClean="0"/>
          </a:p>
          <a:p>
            <a:pPr marL="196850" indent="-196850">
              <a:defRPr/>
            </a:pPr>
            <a:r>
              <a:rPr lang="en-US" dirty="0" smtClean="0"/>
              <a:t>In 2005, I changed sequence to start immediately with Harley and interweave theory near end.</a:t>
            </a:r>
          </a:p>
          <a:p>
            <a:pPr marL="196850" indent="-196850">
              <a:defRPr/>
            </a:pPr>
            <a:r>
              <a:rPr lang="en-US" dirty="0" smtClean="0"/>
              <a:t>6:30pm: opening and admin</a:t>
            </a:r>
          </a:p>
          <a:p>
            <a:pPr marL="196850" indent="-196850">
              <a:defRPr/>
            </a:pPr>
            <a:r>
              <a:rPr lang="en-US" dirty="0" smtClean="0"/>
              <a:t>6:35 (6:38	/	): Harley intro + the problem</a:t>
            </a:r>
          </a:p>
          <a:p>
            <a:pPr marL="196850" indent="-196850">
              <a:defRPr/>
            </a:pPr>
            <a:r>
              <a:rPr lang="en-US" dirty="0" smtClean="0"/>
              <a:t>6:55 (7:12	/	): Harley analysis: qualitative</a:t>
            </a:r>
          </a:p>
          <a:p>
            <a:pPr marL="196850" indent="-196850">
              <a:defRPr/>
            </a:pPr>
            <a:r>
              <a:rPr lang="en-US" dirty="0" smtClean="0"/>
              <a:t>7:10 (7:43	/	): summarize capacity strategies: challenges, forecasting</a:t>
            </a:r>
          </a:p>
          <a:p>
            <a:pPr marL="196850" indent="-196850">
              <a:defRPr/>
            </a:pPr>
            <a:r>
              <a:rPr lang="en-US" dirty="0" smtClean="0"/>
              <a:t>7:30 (8:00	/	): financial analysis + Harley recommendation</a:t>
            </a:r>
          </a:p>
          <a:p>
            <a:pPr marL="196850" indent="-196850">
              <a:defRPr/>
            </a:pPr>
            <a:r>
              <a:rPr lang="en-US" dirty="0" smtClean="0"/>
              <a:t>8:00 (skipped	/	): capacity sizing: principles + drivers</a:t>
            </a:r>
          </a:p>
          <a:p>
            <a:pPr marL="196850" indent="-196850">
              <a:defRPr/>
            </a:pPr>
            <a:r>
              <a:rPr lang="en-US" dirty="0" smtClean="0"/>
              <a:t>8:10 (8:14	/	): summary &amp; break</a:t>
            </a:r>
          </a:p>
          <a:p>
            <a:pPr marL="196850" indent="-196850">
              <a:defRPr/>
            </a:pPr>
            <a:r>
              <a:rPr lang="en-US" dirty="0" smtClean="0"/>
              <a:t>8:30 (8:30	/	): speaker</a:t>
            </a:r>
          </a:p>
          <a:p>
            <a:pPr marL="196850" indent="-196850">
              <a:defRPr/>
            </a:pPr>
            <a:r>
              <a:rPr lang="en-US" dirty="0" smtClean="0"/>
              <a:t>9:30 (	/	): end</a:t>
            </a:r>
          </a:p>
          <a:p>
            <a:pPr marL="196850" indent="-196850">
              <a:defRPr/>
            </a:pPr>
            <a:endParaRPr lang="en-US" dirty="0" smtClean="0"/>
          </a:p>
          <a:p>
            <a:pPr marL="196850" indent="-196850">
              <a:defRPr/>
            </a:pPr>
            <a:r>
              <a:rPr lang="en-US" dirty="0" smtClean="0"/>
              <a:t>Plan for 3hr night class (2004 </a:t>
            </a:r>
            <a:r>
              <a:rPr lang="en-US" dirty="0" err="1" smtClean="0"/>
              <a:t>actuals</a:t>
            </a:r>
            <a:r>
              <a:rPr lang="en-US" dirty="0" smtClean="0"/>
              <a:t>):</a:t>
            </a:r>
          </a:p>
          <a:p>
            <a:pPr marL="196850" indent="-196850">
              <a:defRPr/>
            </a:pPr>
            <a:r>
              <a:rPr lang="en-US" dirty="0" smtClean="0"/>
              <a:t>6:30pm: opening and admin</a:t>
            </a:r>
          </a:p>
          <a:p>
            <a:pPr marL="196850" indent="-196850">
              <a:defRPr/>
            </a:pPr>
            <a:r>
              <a:rPr lang="en-US" dirty="0" smtClean="0"/>
              <a:t>6:35 (6:40/	6:37	): Capacity Strategies intro</a:t>
            </a:r>
          </a:p>
          <a:p>
            <a:pPr marL="196850" indent="-196850">
              <a:defRPr/>
            </a:pPr>
            <a:r>
              <a:rPr lang="en-US" dirty="0" smtClean="0"/>
              <a:t>7:05 (7:16/	7:26	): Harley intro + the problem</a:t>
            </a:r>
          </a:p>
          <a:p>
            <a:pPr marL="196850" indent="-196850">
              <a:defRPr/>
            </a:pPr>
            <a:r>
              <a:rPr lang="en-US" dirty="0" smtClean="0"/>
              <a:t>7:30 (7:42/	7:50	): Harley analysis: qualitative</a:t>
            </a:r>
          </a:p>
          <a:p>
            <a:pPr marL="196850" indent="-196850">
              <a:defRPr/>
            </a:pPr>
            <a:r>
              <a:rPr lang="en-US" dirty="0" smtClean="0"/>
              <a:t>8:00 (8:12/	8:08	): quantitative</a:t>
            </a:r>
          </a:p>
          <a:p>
            <a:pPr marL="196850" indent="-196850">
              <a:defRPr/>
            </a:pPr>
            <a:r>
              <a:rPr lang="en-US" dirty="0" smtClean="0"/>
              <a:t>8:15 (8:20/	8:20	): summary &amp; break</a:t>
            </a:r>
          </a:p>
          <a:p>
            <a:pPr marL="196850" indent="-196850">
              <a:defRPr/>
            </a:pPr>
            <a:r>
              <a:rPr lang="en-US" dirty="0" smtClean="0"/>
              <a:t>8:30 (8:35/	8:35	): speaker</a:t>
            </a:r>
          </a:p>
          <a:p>
            <a:pPr marL="196850" indent="-196850">
              <a:defRPr/>
            </a:pPr>
            <a:r>
              <a:rPr lang="en-US" dirty="0" smtClean="0"/>
              <a:t>9:30 (9:30/	9:30	): end</a:t>
            </a:r>
          </a:p>
          <a:p>
            <a:pPr marL="196850" indent="-196850">
              <a:defRPr/>
            </a:pPr>
            <a:endParaRPr lang="en-US" dirty="0" smtClean="0"/>
          </a:p>
          <a:p>
            <a:pPr>
              <a:defRPr/>
            </a:pP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Update: sales peaked at 349k units in 2006, and then started dropping to 223 in 2009</a:t>
            </a:r>
            <a:r>
              <a:rPr lang="en-US" baseline="0" dirty="0" smtClean="0"/>
              <a:t> = drop of 36%, so the “disaster scenario” did eventually happen!</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1/24/2011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smtClean="0"/>
              <a:t>Ask:</a:t>
            </a:r>
          </a:p>
          <a:p>
            <a:r>
              <a:rPr lang="en-US" smtClean="0"/>
              <a:t>1. what is a real option?  (contingent decision making &gt; there must be a source of uncertainty and a contingent decision)</a:t>
            </a:r>
          </a:p>
          <a:p>
            <a:r>
              <a:rPr lang="en-US" smtClean="0"/>
              <a:t>2. how can you view capacity as a real option? (demand is uncertain, contingent decision is sales/output)</a:t>
            </a:r>
          </a:p>
          <a:p>
            <a:r>
              <a:rPr lang="en-US" smtClean="0"/>
              <a:t>3. how represent it? (draw simple decision tree: first demand chance node: D&gt;K?  If no, sales = demand; otherwise sales = capacity)</a:t>
            </a:r>
          </a:p>
          <a:p>
            <a:r>
              <a:rPr lang="en-US" smtClean="0"/>
              <a:t>3. why is this useful? (to value capacity under uncertainty—see next; real options will also be useful to value flexibility in Lilly and Seagate case)</a:t>
            </a:r>
          </a:p>
        </p:txBody>
      </p:sp>
      <p:sp>
        <p:nvSpPr>
          <p:cNvPr id="63492"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63493" name="Date Placeholder 4"/>
          <p:cNvSpPr>
            <a:spLocks noGrp="1"/>
          </p:cNvSpPr>
          <p:nvPr>
            <p:ph type="dt" sz="quarter" idx="1"/>
          </p:nvPr>
        </p:nvSpPr>
        <p:spPr>
          <a:noFill/>
        </p:spPr>
        <p:txBody>
          <a:bodyPr/>
          <a:lstStyle/>
          <a:p>
            <a:pPr defTabSz="974725"/>
            <a:fld id="{4E252131-2A21-44F5-9CAC-084E9F0C0E9F}" type="datetime1">
              <a:rPr lang="en-US" smtClean="0"/>
              <a:pPr defTabSz="974725"/>
              <a:t>1/24/2011</a:t>
            </a:fld>
            <a:endParaRPr lang="en-US" smtClean="0"/>
          </a:p>
        </p:txBody>
      </p:sp>
      <p:sp>
        <p:nvSpPr>
          <p:cNvPr id="63494" name="Footer Placeholder 5"/>
          <p:cNvSpPr>
            <a:spLocks noGrp="1"/>
          </p:cNvSpPr>
          <p:nvPr>
            <p:ph type="ftr" sz="quarter" idx="4"/>
          </p:nvPr>
        </p:nvSpPr>
        <p:spPr>
          <a:noFill/>
        </p:spPr>
        <p:txBody>
          <a:bodyPr/>
          <a:lstStyle/>
          <a:p>
            <a:pPr defTabSz="974725"/>
            <a:r>
              <a:rPr lang="en-US" smtClean="0"/>
              <a:t>© Van Mieghem</a:t>
            </a:r>
          </a:p>
        </p:txBody>
      </p:sp>
      <p:sp>
        <p:nvSpPr>
          <p:cNvPr id="63495" name="Slide Number Placeholder 6"/>
          <p:cNvSpPr>
            <a:spLocks noGrp="1"/>
          </p:cNvSpPr>
          <p:nvPr>
            <p:ph type="sldNum" sz="quarter" idx="5"/>
          </p:nvPr>
        </p:nvSpPr>
        <p:spPr>
          <a:noFill/>
        </p:spPr>
        <p:txBody>
          <a:bodyPr/>
          <a:lstStyle/>
          <a:p>
            <a:pPr defTabSz="974725"/>
            <a:fld id="{D829F1DB-7C69-44E1-8B7C-2E1519D8AFFB}" type="slidenum">
              <a:rPr lang="en-US" smtClean="0"/>
              <a:pPr defTabSz="974725"/>
              <a:t>16</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4515" name="Rectangle 3"/>
          <p:cNvSpPr>
            <a:spLocks noGrp="1" noChangeArrowheads="1"/>
          </p:cNvSpPr>
          <p:nvPr>
            <p:ph type="dt" sz="quarter" idx="1"/>
          </p:nvPr>
        </p:nvSpPr>
        <p:spPr>
          <a:noFill/>
        </p:spPr>
        <p:txBody>
          <a:bodyPr/>
          <a:lstStyle/>
          <a:p>
            <a:pPr defTabSz="974725"/>
            <a:fld id="{77803B1E-E55D-4DE9-B28E-C0B757324E09}" type="datetime1">
              <a:rPr lang="en-US" smtClean="0"/>
              <a:pPr defTabSz="974725"/>
              <a:t>1/24/2011</a:t>
            </a:fld>
            <a:endParaRPr lang="en-US" smtClean="0"/>
          </a:p>
        </p:txBody>
      </p:sp>
      <p:sp>
        <p:nvSpPr>
          <p:cNvPr id="64516" name="Rectangle 6"/>
          <p:cNvSpPr>
            <a:spLocks noGrp="1" noChangeArrowheads="1"/>
          </p:cNvSpPr>
          <p:nvPr>
            <p:ph type="ftr" sz="quarter" idx="4"/>
          </p:nvPr>
        </p:nvSpPr>
        <p:spPr>
          <a:noFill/>
        </p:spPr>
        <p:txBody>
          <a:bodyPr/>
          <a:lstStyle/>
          <a:p>
            <a:pPr defTabSz="974725"/>
            <a:r>
              <a:rPr lang="en-US" smtClean="0"/>
              <a:t>© Van Mieghem</a:t>
            </a:r>
          </a:p>
        </p:txBody>
      </p:sp>
      <p:sp>
        <p:nvSpPr>
          <p:cNvPr id="64517" name="Rectangle 7"/>
          <p:cNvSpPr>
            <a:spLocks noGrp="1" noChangeArrowheads="1"/>
          </p:cNvSpPr>
          <p:nvPr>
            <p:ph type="sldNum" sz="quarter" idx="5"/>
          </p:nvPr>
        </p:nvSpPr>
        <p:spPr>
          <a:noFill/>
        </p:spPr>
        <p:txBody>
          <a:bodyPr/>
          <a:lstStyle/>
          <a:p>
            <a:pPr defTabSz="974725"/>
            <a:fld id="{8467C907-AAB8-43AF-BC80-14B5E6494ED3}" type="slidenum">
              <a:rPr lang="en-US" smtClean="0"/>
              <a:pPr defTabSz="974725"/>
              <a:t>17</a:t>
            </a:fld>
            <a:endParaRPr lang="en-US"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pPr marL="196850" indent="-196850"/>
            <a:r>
              <a:rPr lang="en-US" smtClean="0"/>
              <a:t>Discuss the kink: this is like a call option! It also shows that “capacity caps output”</a:t>
            </a:r>
          </a:p>
          <a:p>
            <a:pPr marL="671513" lvl="1" indent="-196850">
              <a:buFontTx/>
              <a:buChar char="•"/>
            </a:pPr>
            <a:r>
              <a:rPr lang="en-US" smtClean="0"/>
              <a:t>Capacity is a real call option in that we can choose to utilize it, but only up to a limit. </a:t>
            </a:r>
          </a:p>
          <a:p>
            <a:pPr marL="671513" lvl="1" indent="-196850">
              <a:buFontTx/>
              <a:buChar char="•"/>
            </a:pPr>
            <a:r>
              <a:rPr lang="en-US" smtClean="0"/>
              <a:t>Besides the call option, capacity also has several other imbedded options:</a:t>
            </a:r>
          </a:p>
          <a:p>
            <a:pPr marL="1144588" lvl="2" indent="-196850">
              <a:buFontTx/>
              <a:buChar char="•"/>
            </a:pPr>
            <a:r>
              <a:rPr lang="en-US" smtClean="0"/>
              <a:t>The capacity timing decision has an associated option value of delay</a:t>
            </a:r>
          </a:p>
          <a:p>
            <a:pPr marL="1144588" lvl="2" indent="-196850">
              <a:buFontTx/>
              <a:buChar char="•"/>
            </a:pPr>
            <a:r>
              <a:rPr lang="en-US" smtClean="0"/>
              <a:t>In a multi-product company, flexible resources have a switching or substitution option</a:t>
            </a:r>
          </a:p>
          <a:p>
            <a:pPr marL="1144588" lvl="2" indent="-196850">
              <a:buFontTx/>
              <a:buChar char="•"/>
            </a:pPr>
            <a:r>
              <a:rPr lang="en-US" smtClean="0"/>
              <a:t>flexible and redundant capacity has an option to reduce risk (see later in global network)</a:t>
            </a:r>
          </a:p>
          <a:p>
            <a:pPr marL="671513" lvl="1" indent="-196850"/>
            <a:endParaRPr lang="en-US" smtClean="0"/>
          </a:p>
          <a:p>
            <a:pPr marL="196850" indent="-196850"/>
            <a:r>
              <a:rPr lang="en-US" smtClean="0"/>
              <a:t>Then get into volatility, which is </a:t>
            </a:r>
            <a:r>
              <a:rPr lang="en-US" i="1" smtClean="0"/>
              <a:t>key </a:t>
            </a:r>
            <a:r>
              <a:rPr lang="en-US" smtClean="0"/>
              <a:t>to capacity valuation.  To see this, consider this simple example: </a:t>
            </a:r>
          </a:p>
          <a:p>
            <a:pPr marL="671513" lvl="1" indent="-196850">
              <a:buFontTx/>
              <a:buChar char="•"/>
            </a:pPr>
            <a:r>
              <a:rPr lang="en-US" smtClean="0"/>
              <a:t>assume first that we set capacity = mean demand.</a:t>
            </a:r>
          </a:p>
          <a:p>
            <a:pPr marL="671513" lvl="1" indent="-196850">
              <a:buFontTx/>
              <a:buChar char="•"/>
            </a:pPr>
            <a:r>
              <a:rPr lang="en-US" smtClean="0"/>
              <a:t>Explain capping by drawing output distribution: 50% mass point at </a:t>
            </a:r>
            <a:r>
              <a:rPr lang="en-US" i="1" smtClean="0"/>
              <a:t>K</a:t>
            </a:r>
            <a:r>
              <a:rPr lang="en-US" smtClean="0"/>
              <a:t>, and the rest goes through “unfiltered.”</a:t>
            </a:r>
          </a:p>
          <a:p>
            <a:pPr marL="671513" lvl="1" indent="-196850">
              <a:buFontTx/>
              <a:buChar char="•"/>
            </a:pPr>
            <a:r>
              <a:rPr lang="en-US" smtClean="0"/>
              <a:t>Net effect of increasing variability: more downside, no upside. When we increase capacity investment, the non-linear payoff function changes accordingly: the "kink" in the figure  moves upward. The associated gain picks up less and less upside potential so that the associated marginal value of capacity investment typically shows diminishing returns, as we shall see shortly.</a:t>
            </a:r>
          </a:p>
          <a:p>
            <a:pPr marL="671513" lvl="1" indent="-196850">
              <a:buClr>
                <a:srgbClr val="FF0000"/>
              </a:buClr>
              <a:buFont typeface="Wingdings" pitchFamily="2" charset="2"/>
              <a:buChar char="Ø"/>
            </a:pPr>
            <a:r>
              <a:rPr lang="en-US" smtClean="0"/>
              <a:t>Key Implication: If you disregard volatility, you overvalue capacity.  Think about how to include volatility in your Harley case.</a:t>
            </a:r>
          </a:p>
          <a:p>
            <a:pPr marL="671513" lvl="1" indent="-196850">
              <a:buClr>
                <a:srgbClr val="FF0000"/>
              </a:buClr>
              <a:buFont typeface="Wingdings" pitchFamily="2" charset="2"/>
              <a:buChar char="Ø"/>
            </a:pPr>
            <a:r>
              <a:rPr lang="en-US" smtClean="0"/>
              <a:t>The fact that the expected shortfall increases with volatility means that the </a:t>
            </a:r>
            <a:r>
              <a:rPr lang="en-US" i="1" smtClean="0"/>
              <a:t>marginal</a:t>
            </a:r>
            <a:r>
              <a:rPr lang="en-US" smtClean="0"/>
              <a:t> value of capacity </a:t>
            </a:r>
            <a:r>
              <a:rPr lang="en-US" i="1" smtClean="0"/>
              <a:t>depends on volatility.  </a:t>
            </a:r>
            <a:r>
              <a:rPr lang="en-US" smtClean="0"/>
              <a:t>Typically, you will invest </a:t>
            </a:r>
            <a:r>
              <a:rPr lang="en-US" i="1" smtClean="0"/>
              <a:t>more </a:t>
            </a:r>
            <a:r>
              <a:rPr lang="en-US" smtClean="0"/>
              <a:t>as volatility increases = safety capacity.</a:t>
            </a:r>
          </a:p>
          <a:p>
            <a:pPr marL="196850" indent="-196850">
              <a:buFontTx/>
              <a:buChar char="•"/>
            </a:pPr>
            <a:endParaRPr lang="en-US" smtClean="0"/>
          </a:p>
          <a:p>
            <a:pPr marL="196850" indent="-196850">
              <a:buFontTx/>
              <a:buChar char="•"/>
            </a:pPr>
            <a:r>
              <a:rPr lang="en-US" smtClean="0"/>
              <a:t>Difference with financial options:</a:t>
            </a:r>
          </a:p>
          <a:p>
            <a:pPr marL="671513" lvl="1" indent="-196850">
              <a:buFontTx/>
              <a:buAutoNum type="arabicPeriod"/>
            </a:pPr>
            <a:r>
              <a:rPr lang="en-US" smtClean="0"/>
              <a:t>Capacity is a durable good and can be exercised repeatedly</a:t>
            </a:r>
          </a:p>
          <a:p>
            <a:pPr marL="671513" lvl="1" indent="-196850">
              <a:buFontTx/>
              <a:buAutoNum type="arabicPeriod"/>
            </a:pPr>
            <a:r>
              <a:rPr lang="en-US" smtClean="0"/>
              <a:t>Capacity time horizons are much longer</a:t>
            </a:r>
          </a:p>
          <a:p>
            <a:pPr marL="671513" lvl="1" indent="-196850">
              <a:buFontTx/>
              <a:buAutoNum type="arabicPeriod"/>
            </a:pPr>
            <a:r>
              <a:rPr lang="en-US" smtClean="0"/>
              <a:t>Capacity options are about quantity constraints (not price constraints)</a:t>
            </a:r>
          </a:p>
          <a:p>
            <a:pPr marL="671513" lvl="1" indent="-196850">
              <a:buFontTx/>
              <a:buAutoNum type="arabicPeriod"/>
            </a:pPr>
            <a:r>
              <a:rPr lang="en-US" smtClean="0"/>
              <a:t>With capacity more volatility degrades value.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5539" name="Rectangle 3"/>
          <p:cNvSpPr>
            <a:spLocks noGrp="1" noChangeArrowheads="1"/>
          </p:cNvSpPr>
          <p:nvPr>
            <p:ph type="dt" sz="quarter" idx="1"/>
          </p:nvPr>
        </p:nvSpPr>
        <p:spPr>
          <a:noFill/>
        </p:spPr>
        <p:txBody>
          <a:bodyPr/>
          <a:lstStyle/>
          <a:p>
            <a:pPr defTabSz="974725"/>
            <a:fld id="{E82C675C-EA6E-4738-B988-3E5DA986BE8D}" type="datetime1">
              <a:rPr lang="en-US" smtClean="0"/>
              <a:pPr defTabSz="974725"/>
              <a:t>1/24/2011</a:t>
            </a:fld>
            <a:endParaRPr lang="en-US" smtClean="0"/>
          </a:p>
        </p:txBody>
      </p:sp>
      <p:sp>
        <p:nvSpPr>
          <p:cNvPr id="65540" name="Rectangle 6"/>
          <p:cNvSpPr>
            <a:spLocks noGrp="1" noChangeArrowheads="1"/>
          </p:cNvSpPr>
          <p:nvPr>
            <p:ph type="ftr" sz="quarter" idx="4"/>
          </p:nvPr>
        </p:nvSpPr>
        <p:spPr>
          <a:noFill/>
        </p:spPr>
        <p:txBody>
          <a:bodyPr/>
          <a:lstStyle/>
          <a:p>
            <a:pPr defTabSz="974725"/>
            <a:r>
              <a:rPr lang="en-US" smtClean="0"/>
              <a:t>© Van Mieghem</a:t>
            </a:r>
          </a:p>
        </p:txBody>
      </p:sp>
      <p:sp>
        <p:nvSpPr>
          <p:cNvPr id="65541" name="Rectangle 7"/>
          <p:cNvSpPr>
            <a:spLocks noGrp="1" noChangeArrowheads="1"/>
          </p:cNvSpPr>
          <p:nvPr>
            <p:ph type="sldNum" sz="quarter" idx="5"/>
          </p:nvPr>
        </p:nvSpPr>
        <p:spPr>
          <a:noFill/>
        </p:spPr>
        <p:txBody>
          <a:bodyPr/>
          <a:lstStyle/>
          <a:p>
            <a:pPr defTabSz="974725"/>
            <a:fld id="{EAF7E189-9E0E-4C3F-A66E-FBF8C93C9161}" type="slidenum">
              <a:rPr lang="en-US" smtClean="0"/>
              <a:pPr defTabSz="974725"/>
              <a:t>18</a:t>
            </a:fld>
            <a:endParaRPr lang="en-US"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6850" indent="-196850"/>
            <a:r>
              <a:rPr lang="en-US" smtClean="0"/>
              <a:t>You can analyze the intuition from the previous graph with a newsvendor model, similar to the way you analyze optimal safety stock where we saw in the core class:  total stock = cycle stock (to fill average requirements) + z * sigma.</a:t>
            </a:r>
          </a:p>
          <a:p>
            <a:pPr marL="196850" indent="-196850"/>
            <a:r>
              <a:rPr lang="en-US" smtClean="0"/>
              <a:t> These graphs show the outcome of that analysis with normal demand.</a:t>
            </a:r>
          </a:p>
          <a:p>
            <a:pPr marL="196850" indent="-196850"/>
            <a:endParaRPr lang="en-US" smtClean="0"/>
          </a:p>
          <a:p>
            <a:pPr marL="196850" indent="-196850"/>
            <a:r>
              <a:rPr lang="en-US" smtClean="0"/>
              <a:t>Key insights:</a:t>
            </a:r>
          </a:p>
          <a:p>
            <a:pPr marL="196850" indent="-196850">
              <a:buFontTx/>
              <a:buAutoNum type="arabicPeriod"/>
            </a:pPr>
            <a:r>
              <a:rPr lang="en-US" smtClean="0"/>
              <a:t>Expected shortfall indeed increases in COV and safety capacity mitigates that</a:t>
            </a:r>
          </a:p>
          <a:p>
            <a:pPr marL="196850" indent="-196850">
              <a:buFontTx/>
              <a:buAutoNum type="arabicPeriod"/>
            </a:pPr>
            <a:r>
              <a:rPr lang="en-US" smtClean="0"/>
              <a:t>Optimal safety capacity depends on COV (linearly with normal demand if critical fractile &gt; 0.5)</a:t>
            </a:r>
          </a:p>
          <a:p>
            <a:pPr marL="196850" indent="-196850">
              <a:buFontTx/>
              <a:buAutoNum type="arabicPeriod"/>
            </a:pPr>
            <a:endParaRPr lang="en-US" smtClean="0"/>
          </a:p>
          <a:p>
            <a:pPr marL="196850" indent="-196850"/>
            <a:r>
              <a:rPr lang="en-US" b="1" smtClean="0"/>
              <a:t>THUS: </a:t>
            </a:r>
            <a:r>
              <a:rPr lang="en-US" smtClean="0"/>
              <a:t>to evaluate capacity strategy, we must incorporate volatility/risk!  Let discuss how you did that in Harley case!</a:t>
            </a:r>
            <a:endParaRPr lang="en-US" b="1"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6563" name="Rectangle 3"/>
          <p:cNvSpPr>
            <a:spLocks noGrp="1" noChangeArrowheads="1"/>
          </p:cNvSpPr>
          <p:nvPr>
            <p:ph type="dt" sz="quarter" idx="1"/>
          </p:nvPr>
        </p:nvSpPr>
        <p:spPr>
          <a:noFill/>
        </p:spPr>
        <p:txBody>
          <a:bodyPr/>
          <a:lstStyle/>
          <a:p>
            <a:pPr defTabSz="974725"/>
            <a:fld id="{411980D7-A708-441D-8F6C-BD708395C543}" type="datetime1">
              <a:rPr lang="en-US" smtClean="0"/>
              <a:pPr defTabSz="974725"/>
              <a:t>1/24/2011</a:t>
            </a:fld>
            <a:endParaRPr lang="en-US" smtClean="0"/>
          </a:p>
        </p:txBody>
      </p:sp>
      <p:sp>
        <p:nvSpPr>
          <p:cNvPr id="66564" name="Rectangle 6"/>
          <p:cNvSpPr>
            <a:spLocks noGrp="1" noChangeArrowheads="1"/>
          </p:cNvSpPr>
          <p:nvPr>
            <p:ph type="ftr" sz="quarter" idx="4"/>
          </p:nvPr>
        </p:nvSpPr>
        <p:spPr>
          <a:noFill/>
        </p:spPr>
        <p:txBody>
          <a:bodyPr/>
          <a:lstStyle/>
          <a:p>
            <a:pPr defTabSz="974725"/>
            <a:r>
              <a:rPr lang="en-US" smtClean="0"/>
              <a:t>© Van Mieghem</a:t>
            </a:r>
          </a:p>
        </p:txBody>
      </p:sp>
      <p:sp>
        <p:nvSpPr>
          <p:cNvPr id="66565" name="Rectangle 7"/>
          <p:cNvSpPr>
            <a:spLocks noGrp="1" noChangeArrowheads="1"/>
          </p:cNvSpPr>
          <p:nvPr>
            <p:ph type="sldNum" sz="quarter" idx="5"/>
          </p:nvPr>
        </p:nvSpPr>
        <p:spPr>
          <a:noFill/>
        </p:spPr>
        <p:txBody>
          <a:bodyPr/>
          <a:lstStyle/>
          <a:p>
            <a:pPr defTabSz="974725"/>
            <a:fld id="{7DE2FA91-3852-42EA-88D3-41F2341E0840}" type="slidenum">
              <a:rPr lang="en-US" smtClean="0"/>
              <a:pPr defTabSz="974725"/>
              <a:t>19</a:t>
            </a:fld>
            <a:endParaRPr lang="en-US" smtClean="0"/>
          </a:p>
        </p:txBody>
      </p:sp>
      <p:sp>
        <p:nvSpPr>
          <p:cNvPr id="66566" name="Rectangle 2"/>
          <p:cNvSpPr>
            <a:spLocks noGrp="1" noRot="1" noChangeAspect="1" noChangeArrowheads="1" noTextEdit="1"/>
          </p:cNvSpPr>
          <p:nvPr>
            <p:ph type="sldImg"/>
          </p:nvPr>
        </p:nvSpPr>
        <p:spPr>
          <a:ln/>
        </p:spPr>
      </p:sp>
      <p:sp>
        <p:nvSpPr>
          <p:cNvPr id="66567" name="Rectangle 3"/>
          <p:cNvSpPr>
            <a:spLocks noGrp="1" noChangeArrowheads="1"/>
          </p:cNvSpPr>
          <p:nvPr>
            <p:ph type="body" idx="1"/>
          </p:nvPr>
        </p:nvSpPr>
        <p:spPr>
          <a:noFill/>
          <a:ln/>
        </p:spPr>
        <p:txBody>
          <a:bodyPr/>
          <a:lstStyle/>
          <a:p>
            <a:pPr marL="196850" indent="-196850"/>
            <a:r>
              <a:rPr lang="en-US" smtClean="0"/>
              <a:t>Stress: </a:t>
            </a:r>
          </a:p>
          <a:p>
            <a:pPr marL="196850" indent="-196850">
              <a:buFontTx/>
              <a:buAutoNum type="arabicPeriod"/>
            </a:pPr>
            <a:r>
              <a:rPr lang="en-US" smtClean="0"/>
              <a:t>Do capture volatility somehow </a:t>
            </a:r>
          </a:p>
          <a:p>
            <a:pPr marL="196850" indent="-196850">
              <a:buFontTx/>
              <a:buAutoNum type="arabicPeriod"/>
            </a:pPr>
            <a:r>
              <a:rPr lang="en-US" smtClean="0"/>
              <a:t>Use same demand forecast to evaluate all 5 options! (</a:t>
            </a:r>
            <a:r>
              <a:rPr lang="en-US" i="1" smtClean="0"/>
              <a:t>unless you have a good story of why future demand depends on your capacity strategy chosen.)</a:t>
            </a:r>
            <a:r>
              <a:rPr lang="en-US" smtClean="0"/>
              <a:t> This means also using same time-horizon in NPV for all 5 options.</a:t>
            </a:r>
          </a:p>
          <a:p>
            <a:pPr marL="196850" indent="-196850">
              <a:buFontTx/>
              <a:buAutoNum type="arabicPeriod"/>
            </a:pPr>
            <a:r>
              <a:rPr lang="en-US" smtClean="0"/>
              <a:t>Time horizon should be more than 5 years, say 10, b/c o/w you don’t capture the upside of greenfield compared to brownfield. (it will take 5 years for brownfield to be fully utilized!)</a:t>
            </a:r>
          </a:p>
          <a:p>
            <a:pPr marL="196850" indent="-196850">
              <a:buFontTx/>
              <a:buAutoNum type="arabicPeriod"/>
            </a:pPr>
            <a:r>
              <a:rPr lang="en-US" smtClean="0"/>
              <a:t>CI is often forgotten…</a:t>
            </a:r>
          </a:p>
          <a:p>
            <a:pPr marL="196850" indent="-196850">
              <a:buFontTx/>
              <a:buAutoNum type="arabicPeriod"/>
            </a:pPr>
            <a:r>
              <a:rPr lang="en-US" i="1" smtClean="0"/>
              <a:t>How did you capture risk?</a:t>
            </a:r>
            <a:endParaRPr lang="en-US" smtClean="0"/>
          </a:p>
          <a:p>
            <a:pPr marL="1144588" lvl="2" indent="-196850">
              <a:buFontTx/>
              <a:buChar char="•"/>
            </a:pPr>
            <a:r>
              <a:rPr lang="en-US" smtClean="0"/>
              <a:t>Disaster scenario: require break-even</a:t>
            </a:r>
          </a:p>
          <a:p>
            <a:pPr marL="1144588" lvl="2" indent="-196850">
              <a:buFontTx/>
              <a:buChar char="•"/>
            </a:pPr>
            <a:r>
              <a:rPr lang="en-US" smtClean="0"/>
              <a:t>Maximize </a:t>
            </a:r>
            <a:r>
              <a:rPr lang="en-US" i="1" smtClean="0"/>
              <a:t>expected </a:t>
            </a:r>
            <a:r>
              <a:rPr lang="en-US" smtClean="0"/>
              <a:t>NPV</a:t>
            </a:r>
          </a:p>
          <a:p>
            <a:pPr marL="1144588" lvl="2" indent="-196850">
              <a:buFontTx/>
              <a:buChar char="•"/>
            </a:pPr>
            <a:r>
              <a:rPr lang="en-US" smtClean="0"/>
              <a:t>Consider option values of delaying/better information</a:t>
            </a:r>
            <a:endParaRPr lang="en-US" i="1" smtClean="0"/>
          </a:p>
          <a:p>
            <a:pPr marL="196850" indent="-196850"/>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7587" name="Rectangle 3"/>
          <p:cNvSpPr>
            <a:spLocks noGrp="1" noChangeArrowheads="1"/>
          </p:cNvSpPr>
          <p:nvPr>
            <p:ph type="dt" sz="quarter" idx="1"/>
          </p:nvPr>
        </p:nvSpPr>
        <p:spPr>
          <a:noFill/>
        </p:spPr>
        <p:txBody>
          <a:bodyPr/>
          <a:lstStyle/>
          <a:p>
            <a:pPr defTabSz="974725"/>
            <a:fld id="{06019491-B17A-4828-BACF-47579CFBF36B}" type="datetime1">
              <a:rPr lang="en-US" smtClean="0"/>
              <a:pPr defTabSz="974725"/>
              <a:t>1/24/2011</a:t>
            </a:fld>
            <a:endParaRPr lang="en-US" smtClean="0"/>
          </a:p>
        </p:txBody>
      </p:sp>
      <p:sp>
        <p:nvSpPr>
          <p:cNvPr id="67588" name="Rectangle 6"/>
          <p:cNvSpPr>
            <a:spLocks noGrp="1" noChangeArrowheads="1"/>
          </p:cNvSpPr>
          <p:nvPr>
            <p:ph type="ftr" sz="quarter" idx="4"/>
          </p:nvPr>
        </p:nvSpPr>
        <p:spPr>
          <a:noFill/>
        </p:spPr>
        <p:txBody>
          <a:bodyPr/>
          <a:lstStyle/>
          <a:p>
            <a:pPr defTabSz="974725"/>
            <a:r>
              <a:rPr lang="en-US" smtClean="0"/>
              <a:t>© Van Mieghem</a:t>
            </a:r>
          </a:p>
        </p:txBody>
      </p:sp>
      <p:sp>
        <p:nvSpPr>
          <p:cNvPr id="67589" name="Rectangle 7"/>
          <p:cNvSpPr>
            <a:spLocks noGrp="1" noChangeArrowheads="1"/>
          </p:cNvSpPr>
          <p:nvPr>
            <p:ph type="sldNum" sz="quarter" idx="5"/>
          </p:nvPr>
        </p:nvSpPr>
        <p:spPr>
          <a:noFill/>
        </p:spPr>
        <p:txBody>
          <a:bodyPr/>
          <a:lstStyle/>
          <a:p>
            <a:pPr defTabSz="974725"/>
            <a:fld id="{81A5841D-4AF4-41EA-A5E2-42205537FF12}" type="slidenum">
              <a:rPr lang="en-US" smtClean="0"/>
              <a:pPr defTabSz="974725"/>
              <a:t>20</a:t>
            </a:fld>
            <a:endParaRPr lang="en-US" smtClean="0"/>
          </a:p>
        </p:txBody>
      </p:sp>
      <p:sp>
        <p:nvSpPr>
          <p:cNvPr id="67590" name="Rectangle 2"/>
          <p:cNvSpPr>
            <a:spLocks noGrp="1" noRot="1" noChangeAspect="1" noChangeArrowheads="1" noTextEdit="1"/>
          </p:cNvSpPr>
          <p:nvPr>
            <p:ph type="sldImg"/>
          </p:nvPr>
        </p:nvSpPr>
        <p:spPr>
          <a:ln/>
        </p:spPr>
      </p:sp>
      <p:sp>
        <p:nvSpPr>
          <p:cNvPr id="67591" name="Rectangle 3"/>
          <p:cNvSpPr>
            <a:spLocks noGrp="1" noChangeArrowheads="1"/>
          </p:cNvSpPr>
          <p:nvPr>
            <p:ph type="body" idx="1"/>
          </p:nvPr>
        </p:nvSpPr>
        <p:spPr>
          <a:noFill/>
          <a:ln/>
        </p:spPr>
        <p:txBody>
          <a:bodyPr/>
          <a:lstStyle/>
          <a:p>
            <a:pPr marL="196850" indent="-196850"/>
            <a:r>
              <a:rPr lang="en-US" smtClean="0"/>
              <a:t>Say something about the financial issues if you have time; o/w “focus on the operations and refer to FindD”:</a:t>
            </a:r>
          </a:p>
          <a:p>
            <a:pPr marL="196850" indent="-196850">
              <a:buFontTx/>
              <a:buChar char="•"/>
            </a:pPr>
            <a:r>
              <a:rPr lang="en-US" smtClean="0"/>
              <a:t>Discount rate: recall: all risk should be captured in cash flow forecasts, but only systematic (market) risk is factored into discount rate. (specific firm risk can be diversified away so that investors only want to be compensated for the non-diversifiable market risk).</a:t>
            </a:r>
          </a:p>
          <a:p>
            <a:pPr marL="196850" indent="-196850"/>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8611" name="Rectangle 3"/>
          <p:cNvSpPr>
            <a:spLocks noGrp="1" noChangeArrowheads="1"/>
          </p:cNvSpPr>
          <p:nvPr>
            <p:ph type="dt" sz="quarter" idx="1"/>
          </p:nvPr>
        </p:nvSpPr>
        <p:spPr>
          <a:noFill/>
        </p:spPr>
        <p:txBody>
          <a:bodyPr/>
          <a:lstStyle/>
          <a:p>
            <a:pPr defTabSz="974725"/>
            <a:fld id="{8C744732-6563-45D4-AE34-4E290B5AF913}" type="datetime1">
              <a:rPr lang="en-US" smtClean="0"/>
              <a:pPr defTabSz="974725"/>
              <a:t>1/24/2011</a:t>
            </a:fld>
            <a:endParaRPr lang="en-US" smtClean="0"/>
          </a:p>
        </p:txBody>
      </p:sp>
      <p:sp>
        <p:nvSpPr>
          <p:cNvPr id="68612" name="Rectangle 6"/>
          <p:cNvSpPr>
            <a:spLocks noGrp="1" noChangeArrowheads="1"/>
          </p:cNvSpPr>
          <p:nvPr>
            <p:ph type="ftr" sz="quarter" idx="4"/>
          </p:nvPr>
        </p:nvSpPr>
        <p:spPr>
          <a:noFill/>
        </p:spPr>
        <p:txBody>
          <a:bodyPr/>
          <a:lstStyle/>
          <a:p>
            <a:pPr defTabSz="974725"/>
            <a:r>
              <a:rPr lang="en-US" smtClean="0"/>
              <a:t>© Van Mieghem</a:t>
            </a:r>
          </a:p>
        </p:txBody>
      </p:sp>
      <p:sp>
        <p:nvSpPr>
          <p:cNvPr id="68613" name="Rectangle 7"/>
          <p:cNvSpPr>
            <a:spLocks noGrp="1" noChangeArrowheads="1"/>
          </p:cNvSpPr>
          <p:nvPr>
            <p:ph type="sldNum" sz="quarter" idx="5"/>
          </p:nvPr>
        </p:nvSpPr>
        <p:spPr>
          <a:noFill/>
        </p:spPr>
        <p:txBody>
          <a:bodyPr/>
          <a:lstStyle/>
          <a:p>
            <a:pPr defTabSz="974725"/>
            <a:fld id="{1D268268-5FE9-4DC1-9DA4-AB1164096C10}" type="slidenum">
              <a:rPr lang="en-US" smtClean="0"/>
              <a:pPr defTabSz="974725"/>
              <a:t>21</a:t>
            </a:fld>
            <a:endParaRPr lang="en-US" smtClean="0"/>
          </a:p>
        </p:txBody>
      </p:sp>
      <p:sp>
        <p:nvSpPr>
          <p:cNvPr id="68614" name="Rectangle 2"/>
          <p:cNvSpPr>
            <a:spLocks noGrp="1" noRot="1" noChangeAspect="1" noChangeArrowheads="1" noTextEdit="1"/>
          </p:cNvSpPr>
          <p:nvPr>
            <p:ph type="sldImg"/>
          </p:nvPr>
        </p:nvSpPr>
        <p:spPr>
          <a:ln/>
        </p:spPr>
      </p:sp>
      <p:sp>
        <p:nvSpPr>
          <p:cNvPr id="68615" name="Rectangle 3"/>
          <p:cNvSpPr>
            <a:spLocks noGrp="1" noChangeArrowheads="1"/>
          </p:cNvSpPr>
          <p:nvPr>
            <p:ph type="body" idx="1"/>
          </p:nvPr>
        </p:nvSpPr>
        <p:spPr>
          <a:noFill/>
          <a:ln/>
        </p:spPr>
        <p:txBody>
          <a:bodyPr/>
          <a:lstStyle/>
          <a:p>
            <a:pPr lvl="3">
              <a:buClr>
                <a:srgbClr val="FF3300"/>
              </a:buClr>
            </a:pPr>
            <a:r>
              <a:rPr lang="en-US" smtClean="0">
                <a:solidFill>
                  <a:srgbClr val="FF3300"/>
                </a:solidFill>
              </a:rPr>
              <a:t>Do discuss!</a:t>
            </a:r>
          </a:p>
          <a:p>
            <a:pPr lvl="3">
              <a:buClr>
                <a:srgbClr val="FF3300"/>
              </a:buClr>
            </a:pPr>
            <a:endParaRPr lang="en-US" smtClean="0">
              <a:solidFill>
                <a:srgbClr val="FF33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a:noFill/>
        </p:spPr>
        <p:txBody>
          <a:bodyPr/>
          <a:lstStyle/>
          <a:p>
            <a:pPr defTabSz="974725"/>
            <a:r>
              <a:rPr lang="en-US" sz="1200" smtClean="0">
                <a:solidFill>
                  <a:srgbClr val="000000"/>
                </a:solidFill>
              </a:rPr>
              <a:t>OPNS454 Week 3: Capacity Sizing, Investment, and Expansion</a:t>
            </a:r>
          </a:p>
        </p:txBody>
      </p:sp>
      <p:sp>
        <p:nvSpPr>
          <p:cNvPr id="69635" name="Rectangle 3"/>
          <p:cNvSpPr>
            <a:spLocks noGrp="1" noChangeArrowheads="1"/>
          </p:cNvSpPr>
          <p:nvPr>
            <p:ph type="dt" sz="quarter" idx="1"/>
          </p:nvPr>
        </p:nvSpPr>
        <p:spPr>
          <a:noFill/>
        </p:spPr>
        <p:txBody>
          <a:bodyPr/>
          <a:lstStyle/>
          <a:p>
            <a:pPr defTabSz="974725"/>
            <a:fld id="{F1192F10-16FC-48C0-91A9-D224850FC04A}" type="datetime1">
              <a:rPr lang="en-US" sz="1200" smtClean="0">
                <a:solidFill>
                  <a:srgbClr val="000000"/>
                </a:solidFill>
              </a:rPr>
              <a:pPr defTabSz="974725"/>
              <a:t>1/24/2011</a:t>
            </a:fld>
            <a:endParaRPr lang="en-US" sz="1200" smtClean="0">
              <a:solidFill>
                <a:srgbClr val="000000"/>
              </a:solidFill>
            </a:endParaRPr>
          </a:p>
        </p:txBody>
      </p:sp>
      <p:sp>
        <p:nvSpPr>
          <p:cNvPr id="69636" name="Rectangle 6"/>
          <p:cNvSpPr>
            <a:spLocks noGrp="1" noChangeArrowheads="1"/>
          </p:cNvSpPr>
          <p:nvPr>
            <p:ph type="ftr" sz="quarter" idx="4"/>
          </p:nvPr>
        </p:nvSpPr>
        <p:spPr>
          <a:noFill/>
        </p:spPr>
        <p:txBody>
          <a:bodyPr/>
          <a:lstStyle/>
          <a:p>
            <a:pPr defTabSz="974725"/>
            <a:r>
              <a:rPr lang="en-US" sz="1200" smtClean="0">
                <a:solidFill>
                  <a:srgbClr val="000000"/>
                </a:solidFill>
              </a:rPr>
              <a:t>© Van Mieghem</a:t>
            </a:r>
          </a:p>
        </p:txBody>
      </p:sp>
      <p:sp>
        <p:nvSpPr>
          <p:cNvPr id="69637" name="Rectangle 7"/>
          <p:cNvSpPr>
            <a:spLocks noGrp="1" noChangeArrowheads="1"/>
          </p:cNvSpPr>
          <p:nvPr>
            <p:ph type="sldNum" sz="quarter" idx="5"/>
          </p:nvPr>
        </p:nvSpPr>
        <p:spPr>
          <a:noFill/>
        </p:spPr>
        <p:txBody>
          <a:bodyPr/>
          <a:lstStyle/>
          <a:p>
            <a:pPr defTabSz="974725"/>
            <a:fld id="{931CBDDC-24FA-4A8C-877A-D84AA5EE56E6}" type="slidenum">
              <a:rPr lang="en-US" sz="1200" smtClean="0">
                <a:solidFill>
                  <a:srgbClr val="000000"/>
                </a:solidFill>
              </a:rPr>
              <a:pPr defTabSz="974725"/>
              <a:t>22</a:t>
            </a:fld>
            <a:endParaRPr lang="en-US" sz="1200" smtClean="0">
              <a:solidFill>
                <a:srgbClr val="000000"/>
              </a:solidFill>
            </a:endParaRPr>
          </a:p>
        </p:txBody>
      </p:sp>
      <p:sp>
        <p:nvSpPr>
          <p:cNvPr id="69638" name="Rectangle 2"/>
          <p:cNvSpPr>
            <a:spLocks noGrp="1" noRot="1" noChangeAspect="1" noChangeArrowheads="1" noTextEdit="1"/>
          </p:cNvSpPr>
          <p:nvPr>
            <p:ph type="sldImg"/>
          </p:nvPr>
        </p:nvSpPr>
        <p:spPr>
          <a:ln/>
        </p:spPr>
      </p:sp>
      <p:sp>
        <p:nvSpPr>
          <p:cNvPr id="69639" name="Rectangle 3"/>
          <p:cNvSpPr>
            <a:spLocks noGrp="1" noChangeArrowheads="1"/>
          </p:cNvSpPr>
          <p:nvPr>
            <p:ph type="body" idx="1"/>
          </p:nvPr>
        </p:nvSpPr>
        <p:spPr>
          <a:noFill/>
          <a:ln/>
        </p:spPr>
        <p:txBody>
          <a:bodyPr/>
          <a:lstStyle/>
          <a:p>
            <a:pPr lvl="3">
              <a:buClr>
                <a:srgbClr val="FF3300"/>
              </a:buClr>
            </a:pPr>
            <a:r>
              <a:rPr lang="en-US" smtClean="0">
                <a:solidFill>
                  <a:srgbClr val="FF3300"/>
                </a:solidFill>
              </a:rPr>
              <a:t>Do discuss!</a:t>
            </a:r>
          </a:p>
          <a:p>
            <a:pPr lvl="3">
              <a:buClr>
                <a:srgbClr val="FF3300"/>
              </a:buClr>
            </a:pPr>
            <a:endParaRPr lang="en-US" smtClean="0">
              <a:solidFill>
                <a:srgbClr val="FF3300"/>
              </a:solidFill>
            </a:endParaRPr>
          </a:p>
          <a:p>
            <a:pPr lvl="3">
              <a:buClr>
                <a:srgbClr val="FF3300"/>
              </a:buClr>
            </a:pPr>
            <a:r>
              <a:rPr lang="en-US" smtClean="0">
                <a:solidFill>
                  <a:srgbClr val="FF3300"/>
                </a:solidFill>
              </a:rPr>
              <a:t>Give students a hint before the break or when I introduce Jeff: “I know you have many interesting questions about Harley, but I suggest you first focus your questions on the Harley case and how they approached the capacity expansion decision in practice. Time permitting you can broaden the discussion.”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2227" name="Rectangle 3"/>
          <p:cNvSpPr>
            <a:spLocks noGrp="1" noChangeArrowheads="1"/>
          </p:cNvSpPr>
          <p:nvPr>
            <p:ph type="dt" sz="quarter" idx="1"/>
          </p:nvPr>
        </p:nvSpPr>
        <p:spPr>
          <a:noFill/>
        </p:spPr>
        <p:txBody>
          <a:bodyPr/>
          <a:lstStyle/>
          <a:p>
            <a:pPr defTabSz="974725"/>
            <a:fld id="{4E0F6349-C394-4A36-AF31-A78937AAEFB1}" type="datetime1">
              <a:rPr lang="en-US" smtClean="0"/>
              <a:pPr defTabSz="974725"/>
              <a:t>1/24/2011</a:t>
            </a:fld>
            <a:endParaRPr lang="en-US" smtClean="0"/>
          </a:p>
        </p:txBody>
      </p:sp>
      <p:sp>
        <p:nvSpPr>
          <p:cNvPr id="52228" name="Rectangle 6"/>
          <p:cNvSpPr>
            <a:spLocks noGrp="1" noChangeArrowheads="1"/>
          </p:cNvSpPr>
          <p:nvPr>
            <p:ph type="ftr" sz="quarter" idx="4"/>
          </p:nvPr>
        </p:nvSpPr>
        <p:spPr>
          <a:noFill/>
        </p:spPr>
        <p:txBody>
          <a:bodyPr/>
          <a:lstStyle/>
          <a:p>
            <a:pPr defTabSz="974725"/>
            <a:r>
              <a:rPr lang="en-US" smtClean="0"/>
              <a:t>© Van Mieghem</a:t>
            </a:r>
          </a:p>
        </p:txBody>
      </p:sp>
      <p:sp>
        <p:nvSpPr>
          <p:cNvPr id="52229" name="Rectangle 7"/>
          <p:cNvSpPr>
            <a:spLocks noGrp="1" noChangeArrowheads="1"/>
          </p:cNvSpPr>
          <p:nvPr>
            <p:ph type="sldNum" sz="quarter" idx="5"/>
          </p:nvPr>
        </p:nvSpPr>
        <p:spPr>
          <a:noFill/>
        </p:spPr>
        <p:txBody>
          <a:bodyPr/>
          <a:lstStyle/>
          <a:p>
            <a:pPr defTabSz="974725"/>
            <a:fld id="{031355FA-EF7C-4A5C-84B8-08A77E242253}" type="slidenum">
              <a:rPr lang="en-US" smtClean="0"/>
              <a:pPr defTabSz="974725"/>
              <a:t>23</a:t>
            </a:fld>
            <a:endParaRPr lang="en-US" smtClean="0"/>
          </a:p>
        </p:txBody>
      </p:sp>
      <p:sp>
        <p:nvSpPr>
          <p:cNvPr id="52230" name="Rectangle 2"/>
          <p:cNvSpPr>
            <a:spLocks noGrp="1" noRot="1" noChangeAspect="1" noChangeArrowheads="1" noTextEdit="1"/>
          </p:cNvSpPr>
          <p:nvPr>
            <p:ph type="sldImg"/>
          </p:nvPr>
        </p:nvSpPr>
        <p:spPr>
          <a:ln/>
        </p:spPr>
      </p:sp>
      <p:sp>
        <p:nvSpPr>
          <p:cNvPr id="52231" name="Rectangle 3"/>
          <p:cNvSpPr>
            <a:spLocks noGrp="1" noChangeArrowheads="1"/>
          </p:cNvSpPr>
          <p:nvPr>
            <p:ph type="body" idx="1"/>
          </p:nvPr>
        </p:nvSpPr>
        <p:spPr>
          <a:noFill/>
          <a:ln/>
        </p:spPr>
        <p:txBody>
          <a:bodyPr/>
          <a:lstStyle/>
          <a:p>
            <a:r>
              <a:rPr lang="en-US" smtClean="0"/>
              <a:t>Ask for an example of each.</a:t>
            </a:r>
          </a:p>
          <a:p>
            <a:r>
              <a:rPr lang="en-US" smtClean="0"/>
              <a:t>1.  soft: it isn’t a hard constraint; typically, MC increases strongly beyond  the number that we call capacity.</a:t>
            </a:r>
          </a:p>
          <a:p>
            <a:r>
              <a:rPr lang="en-US" smtClean="0"/>
              <a:t>2. hard to define precisely: recall ACC! Does 600units/yr assume 250 days operating or 365?</a:t>
            </a:r>
          </a:p>
          <a:p>
            <a:pPr lvl="1">
              <a:buFontTx/>
              <a:buChar char="•"/>
            </a:pPr>
            <a:r>
              <a:rPr lang="en-US" smtClean="0"/>
              <a:t>Service capacity, expediting, working “110%”</a:t>
            </a:r>
          </a:p>
          <a:p>
            <a:pPr lvl="1">
              <a:buFontTx/>
              <a:buChar char="•"/>
            </a:pPr>
            <a:r>
              <a:rPr lang="en-US" smtClean="0"/>
              <a:t>Everything: downtime, mix, inventory, …</a:t>
            </a:r>
          </a:p>
          <a:p>
            <a:pPr lvl="1">
              <a:buFontTx/>
              <a:buChar char="•"/>
            </a:pPr>
            <a:r>
              <a:rPr lang="en-US" smtClean="0"/>
              <a:t>Time &amp; scale: typically consider years in which case year-to-year inventory build up is small and ok to ignore; this is not the case for capacity adjustments on small time scale (seasons, months, days).</a:t>
            </a:r>
          </a:p>
          <a:p>
            <a:pPr>
              <a:buFontTx/>
              <a:buChar char="•"/>
            </a:pPr>
            <a:endParaRPr lang="en-US" smtClean="0"/>
          </a:p>
          <a:p>
            <a:r>
              <a:rPr lang="en-US" smtClean="0"/>
              <a:t>3. Leadtime: </a:t>
            </a:r>
          </a:p>
          <a:p>
            <a:pPr lvl="1">
              <a:buFontTx/>
              <a:buChar char="•"/>
            </a:pPr>
            <a:r>
              <a:rPr lang="en-US" smtClean="0"/>
              <a:t> the Harley case is fairly optimistic with two years. </a:t>
            </a:r>
          </a:p>
          <a:p>
            <a:pPr lvl="1">
              <a:buFontTx/>
              <a:buChar char="•"/>
            </a:pPr>
            <a:r>
              <a:rPr lang="en-US" smtClean="0"/>
              <a:t> MB already decided in the late 1990s to plan for R-class and to expand Alabama plant capacity, but the first GST vehicle just came on the market in Sep 2005, or 6 years later!</a:t>
            </a:r>
          </a:p>
          <a:p>
            <a:pPr>
              <a:buFontTx/>
              <a:buChar char="•"/>
            </a:pPr>
            <a:r>
              <a:rPr lang="en-US" smtClean="0"/>
              <a:t>Lumpy: machines &gt; integer problem v. continuous</a:t>
            </a:r>
          </a:p>
          <a:p>
            <a:pPr>
              <a:buFontTx/>
              <a:buChar char="•"/>
            </a:pPr>
            <a:endParaRPr lang="en-US" smtClean="0"/>
          </a:p>
          <a:p>
            <a:pPr>
              <a:buFontTx/>
              <a:buChar char="•"/>
            </a:pPr>
            <a:r>
              <a:rPr lang="en-US" smtClean="0"/>
              <a:t>Irreversible = can’t recoup investment fully. New &gt; used; cost to lay off (Eurosclerosis).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3251" name="Rectangle 3"/>
          <p:cNvSpPr>
            <a:spLocks noGrp="1" noChangeArrowheads="1"/>
          </p:cNvSpPr>
          <p:nvPr>
            <p:ph type="dt" sz="quarter" idx="1"/>
          </p:nvPr>
        </p:nvSpPr>
        <p:spPr>
          <a:noFill/>
        </p:spPr>
        <p:txBody>
          <a:bodyPr/>
          <a:lstStyle/>
          <a:p>
            <a:pPr defTabSz="974725"/>
            <a:fld id="{405A4F7D-8036-4C46-A51E-9AE805A309F8}" type="datetime1">
              <a:rPr lang="en-US" smtClean="0"/>
              <a:pPr defTabSz="974725"/>
              <a:t>1/24/2011</a:t>
            </a:fld>
            <a:endParaRPr lang="en-US" smtClean="0"/>
          </a:p>
        </p:txBody>
      </p:sp>
      <p:sp>
        <p:nvSpPr>
          <p:cNvPr id="53252" name="Rectangle 6"/>
          <p:cNvSpPr>
            <a:spLocks noGrp="1" noChangeArrowheads="1"/>
          </p:cNvSpPr>
          <p:nvPr>
            <p:ph type="ftr" sz="quarter" idx="4"/>
          </p:nvPr>
        </p:nvSpPr>
        <p:spPr>
          <a:noFill/>
        </p:spPr>
        <p:txBody>
          <a:bodyPr/>
          <a:lstStyle/>
          <a:p>
            <a:pPr defTabSz="974725"/>
            <a:r>
              <a:rPr lang="en-US" smtClean="0"/>
              <a:t>© Van Mieghem</a:t>
            </a:r>
          </a:p>
        </p:txBody>
      </p:sp>
      <p:sp>
        <p:nvSpPr>
          <p:cNvPr id="53253" name="Rectangle 7"/>
          <p:cNvSpPr>
            <a:spLocks noGrp="1" noChangeArrowheads="1"/>
          </p:cNvSpPr>
          <p:nvPr>
            <p:ph type="sldNum" sz="quarter" idx="5"/>
          </p:nvPr>
        </p:nvSpPr>
        <p:spPr>
          <a:noFill/>
        </p:spPr>
        <p:txBody>
          <a:bodyPr/>
          <a:lstStyle/>
          <a:p>
            <a:pPr defTabSz="974725"/>
            <a:fld id="{65E3B524-8C19-480A-8985-07378B818C97}" type="slidenum">
              <a:rPr lang="en-US" smtClean="0"/>
              <a:pPr defTabSz="974725"/>
              <a:t>24</a:t>
            </a:fld>
            <a:endParaRPr lang="en-US" smtClean="0"/>
          </a:p>
        </p:txBody>
      </p:sp>
      <p:sp>
        <p:nvSpPr>
          <p:cNvPr id="53254" name="Rectangle 2"/>
          <p:cNvSpPr>
            <a:spLocks noGrp="1" noRot="1" noChangeAspect="1" noChangeArrowheads="1" noTextEdit="1"/>
          </p:cNvSpPr>
          <p:nvPr>
            <p:ph type="sldImg"/>
          </p:nvPr>
        </p:nvSpPr>
        <p:spPr>
          <a:ln/>
        </p:spPr>
      </p:sp>
      <p:sp>
        <p:nvSpPr>
          <p:cNvPr id="53255" name="Rectangle 3"/>
          <p:cNvSpPr>
            <a:spLocks noGrp="1" noChangeArrowheads="1"/>
          </p:cNvSpPr>
          <p:nvPr>
            <p:ph type="body" idx="1"/>
          </p:nvPr>
        </p:nvSpPr>
        <p:spPr>
          <a:noFill/>
          <a:ln/>
        </p:spPr>
        <p:txBody>
          <a:bodyPr/>
          <a:lstStyle/>
          <a:p>
            <a:r>
              <a:rPr lang="en-US" smtClean="0"/>
              <a:t>Ask for an example of each.</a:t>
            </a:r>
          </a:p>
          <a:p>
            <a:endParaRPr lang="en-US" smtClean="0"/>
          </a:p>
          <a:p>
            <a:r>
              <a:rPr lang="en-US" smtClean="0"/>
              <a:t>Political and stakeholders:</a:t>
            </a:r>
          </a:p>
          <a:p>
            <a:pPr lvl="1">
              <a:buFontTx/>
              <a:buChar char="•"/>
            </a:pPr>
            <a:r>
              <a:rPr lang="en-US" smtClean="0"/>
              <a:t> big capacity decisions literally deal with politicians to get incentives to keep jobs</a:t>
            </a:r>
          </a:p>
          <a:p>
            <a:pPr lvl="1">
              <a:buFontTx/>
              <a:buChar char="•"/>
            </a:pPr>
            <a:r>
              <a:rPr lang="en-US" smtClean="0"/>
              <a:t> power wars within the organization</a:t>
            </a:r>
          </a:p>
          <a:p>
            <a:pPr lvl="1">
              <a:buFontTx/>
              <a:buChar char="•"/>
            </a:pPr>
            <a:r>
              <a:rPr lang="en-US" smtClean="0"/>
              <a:t> unions: threat to close/move plants; contest to get new product/plant (Harley)</a:t>
            </a:r>
          </a:p>
          <a:p>
            <a:pPr lvl="1">
              <a:buFontTx/>
              <a:buChar char="•"/>
            </a:pPr>
            <a:endParaRPr lang="en-US" smtClean="0"/>
          </a:p>
          <a:p>
            <a:r>
              <a:rPr lang="en-US" smtClean="0"/>
              <a:t>Leading now up to our Harley analysis:</a:t>
            </a:r>
          </a:p>
          <a:p>
            <a:endParaRPr lang="en-US" smtClean="0"/>
          </a:p>
          <a:p>
            <a:pPr>
              <a:buFontTx/>
              <a:buChar char="•"/>
            </a:pPr>
            <a:r>
              <a:rPr lang="en-US" smtClean="0"/>
              <a:t> </a:t>
            </a:r>
            <a:r>
              <a:rPr lang="en-US" i="1" smtClean="0"/>
              <a:t>How would you measure excess demand = capacity shortfall?</a:t>
            </a:r>
          </a:p>
          <a:p>
            <a:pPr lvl="1">
              <a:buFontTx/>
              <a:buChar char="•"/>
            </a:pPr>
            <a:r>
              <a:rPr lang="en-US" i="1" smtClean="0"/>
              <a:t> </a:t>
            </a:r>
            <a:r>
              <a:rPr lang="en-US" smtClean="0"/>
              <a:t>corporate clients you would know; retail: waiting list or estimate by when you ran out.</a:t>
            </a:r>
          </a:p>
          <a:p>
            <a:pPr lvl="1">
              <a:buFontTx/>
              <a:buChar char="•"/>
            </a:pPr>
            <a:endParaRPr lang="en-US" smtClean="0"/>
          </a:p>
          <a:p>
            <a:pPr>
              <a:buFontTx/>
              <a:buChar char="•"/>
            </a:pPr>
            <a:r>
              <a:rPr lang="en-US" i="1" smtClean="0"/>
              <a:t> What is impact?</a:t>
            </a:r>
          </a:p>
          <a:p>
            <a:pPr lvl="1">
              <a:buFontTx/>
              <a:buChar char="•"/>
            </a:pPr>
            <a:r>
              <a:rPr lang="en-US" i="1" smtClean="0"/>
              <a:t> </a:t>
            </a:r>
            <a:r>
              <a:rPr lang="en-US" smtClean="0"/>
              <a:t>for Harley: perhaps customer wait</a:t>
            </a:r>
          </a:p>
          <a:p>
            <a:pPr lvl="1">
              <a:buFontTx/>
              <a:buChar char="•"/>
            </a:pPr>
            <a:r>
              <a:rPr lang="en-US" smtClean="0"/>
              <a:t> lost sale: for Lexus RS330. Denny Clements, GM of Lexus, said his compan could easily sell more than 300,000 vehicles in 2003 (smashing his sales record of 234,000) if it had enough cars and trucks to meet the demand. They sold 10,000 in Aug 2003 but could easily sell more.</a:t>
            </a:r>
            <a:endParaRPr lang="en-US" i="1"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6323" name="Rectangle 3"/>
          <p:cNvSpPr>
            <a:spLocks noGrp="1" noChangeArrowheads="1"/>
          </p:cNvSpPr>
          <p:nvPr>
            <p:ph type="dt" sz="quarter" idx="1"/>
          </p:nvPr>
        </p:nvSpPr>
        <p:spPr>
          <a:noFill/>
        </p:spPr>
        <p:txBody>
          <a:bodyPr/>
          <a:lstStyle/>
          <a:p>
            <a:pPr defTabSz="974725"/>
            <a:fld id="{F487E413-F1CA-4338-8719-49CD57E4FD75}" type="datetime1">
              <a:rPr lang="en-US" smtClean="0"/>
              <a:pPr defTabSz="974725"/>
              <a:t>1/24/2011</a:t>
            </a:fld>
            <a:endParaRPr lang="en-US" smtClean="0"/>
          </a:p>
        </p:txBody>
      </p:sp>
      <p:sp>
        <p:nvSpPr>
          <p:cNvPr id="56324" name="Rectangle 6"/>
          <p:cNvSpPr>
            <a:spLocks noGrp="1" noChangeArrowheads="1"/>
          </p:cNvSpPr>
          <p:nvPr>
            <p:ph type="ftr" sz="quarter" idx="4"/>
          </p:nvPr>
        </p:nvSpPr>
        <p:spPr>
          <a:noFill/>
        </p:spPr>
        <p:txBody>
          <a:bodyPr/>
          <a:lstStyle/>
          <a:p>
            <a:pPr defTabSz="974725"/>
            <a:r>
              <a:rPr lang="en-US" smtClean="0"/>
              <a:t>© Van Mieghem</a:t>
            </a:r>
          </a:p>
        </p:txBody>
      </p:sp>
      <p:sp>
        <p:nvSpPr>
          <p:cNvPr id="56325" name="Rectangle 7"/>
          <p:cNvSpPr>
            <a:spLocks noGrp="1" noChangeArrowheads="1"/>
          </p:cNvSpPr>
          <p:nvPr>
            <p:ph type="sldNum" sz="quarter" idx="5"/>
          </p:nvPr>
        </p:nvSpPr>
        <p:spPr>
          <a:noFill/>
        </p:spPr>
        <p:txBody>
          <a:bodyPr/>
          <a:lstStyle/>
          <a:p>
            <a:pPr defTabSz="974725"/>
            <a:fld id="{E08DF5E7-7B33-4E4B-9B75-DB31D1ABC1DE}" type="slidenum">
              <a:rPr lang="en-US" smtClean="0"/>
              <a:pPr defTabSz="974725"/>
              <a:t>2</a:t>
            </a:fld>
            <a:endParaRPr lang="en-US"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r>
              <a:rPr lang="en-US" dirty="0" smtClean="0"/>
              <a:t>You know that HD has a very special customer relationship, which I bet you have discussed in your marketing classes…</a:t>
            </a:r>
          </a:p>
          <a:p>
            <a:endParaRPr lang="en-US" dirty="0" smtClean="0"/>
          </a:p>
          <a:p>
            <a:r>
              <a:rPr lang="en-US" i="1" dirty="0" smtClean="0"/>
              <a:t>Joe: what is the key problem in the case?  </a:t>
            </a:r>
            <a:endParaRPr lang="en-US" dirty="0" smtClean="0"/>
          </a:p>
          <a:p>
            <a:pPr lvl="1">
              <a:buFontTx/>
              <a:buChar char="•"/>
            </a:pPr>
            <a:r>
              <a:rPr lang="en-US" i="1" dirty="0" smtClean="0"/>
              <a:t> </a:t>
            </a:r>
            <a:r>
              <a:rPr lang="en-US" dirty="0" smtClean="0"/>
              <a:t> D&gt;S and this may invite competition.  This “problem” however has benefits: all inventory is committed, it’s almost like an ATO strategy, and minimal capacity risk is incurred.</a:t>
            </a:r>
          </a:p>
          <a:p>
            <a:pPr lvl="1">
              <a:buFontTx/>
              <a:buChar char="•"/>
            </a:pPr>
            <a:endParaRPr lang="en-US" i="1" dirty="0" smtClean="0"/>
          </a:p>
          <a:p>
            <a:r>
              <a:rPr lang="en-US" i="0" dirty="0" smtClean="0"/>
              <a:t>The</a:t>
            </a:r>
            <a:r>
              <a:rPr lang="en-US" i="0" baseline="0" dirty="0" smtClean="0"/>
              <a:t> case presents five potential strategies to address the problem, which can conceptually be represented as (next slide).</a:t>
            </a:r>
            <a:endParaRPr lang="en-US" i="0" dirty="0" smtClean="0"/>
          </a:p>
          <a:p>
            <a:endParaRPr lang="en-US" i="1" dirty="0" smtClean="0"/>
          </a:p>
          <a:p>
            <a:endParaRPr lang="en-US" i="1" dirty="0" smtClean="0"/>
          </a:p>
          <a:p>
            <a:endParaRPr lang="en-US" dirty="0" smtClean="0"/>
          </a:p>
          <a:p>
            <a:r>
              <a:rPr lang="en-US" dirty="0" smtClean="0"/>
              <a:t>In my early years, I showed a short video—no longer because I don’t have time nor need it:</a:t>
            </a:r>
          </a:p>
          <a:p>
            <a:r>
              <a:rPr lang="en-US" dirty="0" smtClean="0"/>
              <a:t>To understand HD, we must understand that relationship and the HD culture: a short video will do the trick. </a:t>
            </a:r>
          </a:p>
          <a:p>
            <a:r>
              <a:rPr lang="en-US" dirty="0" smtClean="0"/>
              <a:t>Play first 4min.  Interrupt at “They were wrong.” and show next slide and explain H-Y  war and Harley’s reaction (adopt) + </a:t>
            </a:r>
            <a:r>
              <a:rPr lang="en-US" dirty="0" err="1" smtClean="0"/>
              <a:t>harley’s</a:t>
            </a:r>
            <a:r>
              <a:rPr lang="en-US" dirty="0" smtClean="0"/>
              <a:t> use of T (experience enhancer)</a:t>
            </a:r>
          </a:p>
          <a:p>
            <a:r>
              <a:rPr lang="en-US" dirty="0" smtClean="0"/>
              <a:t>Then continue until “action plan for growth”</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4275" name="Rectangle 3"/>
          <p:cNvSpPr>
            <a:spLocks noGrp="1" noChangeArrowheads="1"/>
          </p:cNvSpPr>
          <p:nvPr>
            <p:ph type="dt" sz="quarter" idx="1"/>
          </p:nvPr>
        </p:nvSpPr>
        <p:spPr>
          <a:noFill/>
        </p:spPr>
        <p:txBody>
          <a:bodyPr/>
          <a:lstStyle/>
          <a:p>
            <a:pPr defTabSz="974725"/>
            <a:fld id="{D8337009-A2B1-41BC-9FBA-1A5ECB2BDCE7}" type="datetime1">
              <a:rPr lang="en-US" smtClean="0"/>
              <a:pPr defTabSz="974725"/>
              <a:t>1/24/2011</a:t>
            </a:fld>
            <a:endParaRPr lang="en-US" smtClean="0"/>
          </a:p>
        </p:txBody>
      </p:sp>
      <p:sp>
        <p:nvSpPr>
          <p:cNvPr id="54276" name="Rectangle 6"/>
          <p:cNvSpPr>
            <a:spLocks noGrp="1" noChangeArrowheads="1"/>
          </p:cNvSpPr>
          <p:nvPr>
            <p:ph type="ftr" sz="quarter" idx="4"/>
          </p:nvPr>
        </p:nvSpPr>
        <p:spPr>
          <a:noFill/>
        </p:spPr>
        <p:txBody>
          <a:bodyPr/>
          <a:lstStyle/>
          <a:p>
            <a:pPr defTabSz="974725"/>
            <a:r>
              <a:rPr lang="en-US" smtClean="0"/>
              <a:t>© Van Mieghem</a:t>
            </a:r>
          </a:p>
        </p:txBody>
      </p:sp>
      <p:sp>
        <p:nvSpPr>
          <p:cNvPr id="54277" name="Rectangle 7"/>
          <p:cNvSpPr>
            <a:spLocks noGrp="1" noChangeArrowheads="1"/>
          </p:cNvSpPr>
          <p:nvPr>
            <p:ph type="sldNum" sz="quarter" idx="5"/>
          </p:nvPr>
        </p:nvSpPr>
        <p:spPr>
          <a:noFill/>
        </p:spPr>
        <p:txBody>
          <a:bodyPr/>
          <a:lstStyle/>
          <a:p>
            <a:pPr defTabSz="974725"/>
            <a:fld id="{9A11F30F-1806-4F4F-A9DB-1E7156CEA661}" type="slidenum">
              <a:rPr lang="en-US" smtClean="0"/>
              <a:pPr defTabSz="974725"/>
              <a:t>25</a:t>
            </a:fld>
            <a:endParaRPr lang="en-US" smtClean="0"/>
          </a:p>
        </p:txBody>
      </p:sp>
      <p:sp>
        <p:nvSpPr>
          <p:cNvPr id="54278" name="Rectangle 2"/>
          <p:cNvSpPr>
            <a:spLocks noGrp="1" noRot="1" noChangeAspect="1" noChangeArrowheads="1" noTextEdit="1"/>
          </p:cNvSpPr>
          <p:nvPr>
            <p:ph type="sldImg"/>
          </p:nvPr>
        </p:nvSpPr>
        <p:spPr>
          <a:ln/>
        </p:spPr>
      </p:sp>
      <p:sp>
        <p:nvSpPr>
          <p:cNvPr id="37895" name="Rectangle 3"/>
          <p:cNvSpPr>
            <a:spLocks noGrp="1" noChangeArrowheads="1"/>
          </p:cNvSpPr>
          <p:nvPr>
            <p:ph type="body" idx="1"/>
          </p:nvPr>
        </p:nvSpPr>
        <p:spPr>
          <a:ln/>
        </p:spPr>
        <p:txBody>
          <a:bodyPr/>
          <a:lstStyle/>
          <a:p>
            <a:pPr>
              <a:defRPr/>
            </a:pPr>
            <a:r>
              <a:rPr lang="en-US" dirty="0" smtClean="0"/>
              <a:t>This is an example of the importance of:</a:t>
            </a:r>
          </a:p>
          <a:p>
            <a:pPr marL="228600" indent="-228600">
              <a:buFont typeface="+mj-lt"/>
              <a:buAutoNum type="arabicPeriod"/>
              <a:defRPr/>
            </a:pPr>
            <a:r>
              <a:rPr lang="en-US" dirty="0" smtClean="0"/>
              <a:t>Forecasting</a:t>
            </a:r>
          </a:p>
          <a:p>
            <a:pPr marL="228600" indent="-228600">
              <a:buFont typeface="+mj-lt"/>
              <a:buAutoNum type="arabicPeriod"/>
              <a:defRPr/>
            </a:pPr>
            <a:r>
              <a:rPr lang="en-US" dirty="0" smtClean="0"/>
              <a:t>Lead times of capacity expansion</a:t>
            </a:r>
          </a:p>
          <a:p>
            <a:pPr marL="228600" indent="-228600">
              <a:buFont typeface="+mj-lt"/>
              <a:buAutoNum type="arabicPeriod"/>
              <a:defRPr/>
            </a:pPr>
            <a:r>
              <a:rPr lang="en-US" dirty="0" smtClean="0"/>
              <a:t>Value of capacity shortfall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5299" name="Rectangle 3"/>
          <p:cNvSpPr>
            <a:spLocks noGrp="1" noChangeArrowheads="1"/>
          </p:cNvSpPr>
          <p:nvPr>
            <p:ph type="dt" sz="quarter" idx="1"/>
          </p:nvPr>
        </p:nvSpPr>
        <p:spPr>
          <a:noFill/>
        </p:spPr>
        <p:txBody>
          <a:bodyPr/>
          <a:lstStyle/>
          <a:p>
            <a:pPr defTabSz="974725"/>
            <a:fld id="{9FB9B44D-62F4-4D30-8405-986A76A6BF40}" type="datetime1">
              <a:rPr lang="en-US" smtClean="0"/>
              <a:pPr defTabSz="974725"/>
              <a:t>1/24/2011</a:t>
            </a:fld>
            <a:endParaRPr lang="en-US" smtClean="0"/>
          </a:p>
        </p:txBody>
      </p:sp>
      <p:sp>
        <p:nvSpPr>
          <p:cNvPr id="55300" name="Rectangle 6"/>
          <p:cNvSpPr>
            <a:spLocks noGrp="1" noChangeArrowheads="1"/>
          </p:cNvSpPr>
          <p:nvPr>
            <p:ph type="ftr" sz="quarter" idx="4"/>
          </p:nvPr>
        </p:nvSpPr>
        <p:spPr>
          <a:noFill/>
        </p:spPr>
        <p:txBody>
          <a:bodyPr/>
          <a:lstStyle/>
          <a:p>
            <a:pPr defTabSz="974725"/>
            <a:r>
              <a:rPr lang="en-US" smtClean="0"/>
              <a:t>© Van Mieghem</a:t>
            </a:r>
          </a:p>
        </p:txBody>
      </p:sp>
      <p:sp>
        <p:nvSpPr>
          <p:cNvPr id="55301" name="Rectangle 7"/>
          <p:cNvSpPr>
            <a:spLocks noGrp="1" noChangeArrowheads="1"/>
          </p:cNvSpPr>
          <p:nvPr>
            <p:ph type="sldNum" sz="quarter" idx="5"/>
          </p:nvPr>
        </p:nvSpPr>
        <p:spPr>
          <a:noFill/>
        </p:spPr>
        <p:txBody>
          <a:bodyPr/>
          <a:lstStyle/>
          <a:p>
            <a:pPr defTabSz="974725"/>
            <a:fld id="{A5641D06-D6D6-414A-9C79-888FCAB6D3DB}" type="slidenum">
              <a:rPr lang="en-US" smtClean="0"/>
              <a:pPr defTabSz="974725"/>
              <a:t>26</a:t>
            </a:fld>
            <a:endParaRPr lang="en-US" smtClean="0"/>
          </a:p>
        </p:txBody>
      </p:sp>
      <p:sp>
        <p:nvSpPr>
          <p:cNvPr id="55302" name="Rectangle 2"/>
          <p:cNvSpPr>
            <a:spLocks noGrp="1" noRot="1" noChangeAspect="1" noChangeArrowheads="1" noTextEdit="1"/>
          </p:cNvSpPr>
          <p:nvPr>
            <p:ph type="sldImg"/>
          </p:nvPr>
        </p:nvSpPr>
        <p:spPr>
          <a:ln/>
        </p:spPr>
      </p:sp>
      <p:sp>
        <p:nvSpPr>
          <p:cNvPr id="55303" name="Rectangle 3"/>
          <p:cNvSpPr>
            <a:spLocks noGrp="1" noChangeArrowheads="1"/>
          </p:cNvSpPr>
          <p:nvPr>
            <p:ph type="body" idx="1"/>
          </p:nvPr>
        </p:nvSpPr>
        <p:spPr>
          <a:noFill/>
          <a:ln/>
        </p:spPr>
        <p:txBody>
          <a:bodyPr/>
          <a:lstStyle/>
          <a:p>
            <a:pPr>
              <a:buFontTx/>
              <a:buChar char="•"/>
            </a:pPr>
            <a:r>
              <a:rPr lang="en-US" smtClean="0"/>
              <a:t>Define EoS: cost per unit decreases in size.</a:t>
            </a:r>
          </a:p>
          <a:p>
            <a:pPr>
              <a:buFontTx/>
              <a:buChar char="•"/>
            </a:pPr>
            <a:endParaRPr lang="en-US" smtClean="0"/>
          </a:p>
          <a:p>
            <a:pPr>
              <a:buFontTx/>
              <a:buChar char="•"/>
            </a:pPr>
            <a:r>
              <a:rPr lang="en-US" smtClean="0"/>
              <a:t>In Harley we know the costs, but when you also have to decide on capacity sizing, you must know how capacity cost depends on size. These are two useful proxies (which also will be used in the Seagate case).</a:t>
            </a:r>
          </a:p>
          <a:p>
            <a:pPr>
              <a:buFontTx/>
              <a:buChar char="•"/>
            </a:pPr>
            <a:endParaRPr lang="en-US" smtClean="0"/>
          </a:p>
          <a:p>
            <a:pPr>
              <a:buFontTx/>
              <a:buChar char="•"/>
            </a:pPr>
            <a:r>
              <a:rPr lang="en-US" smtClean="0"/>
              <a:t> Use house analogy to explain: regardless of the size of the house, there’s a set of fixed costs (land, permissions, admin, tax, etc.) and a set of cost that increase with the size of the house.</a:t>
            </a:r>
          </a:p>
          <a:p>
            <a:pPr>
              <a:buFontTx/>
              <a:buChar char="•"/>
            </a:pPr>
            <a:r>
              <a:rPr lang="en-US" smtClean="0"/>
              <a:t>For each model,  one can compute:</a:t>
            </a:r>
          </a:p>
          <a:p>
            <a:pPr lvl="1">
              <a:buFontTx/>
              <a:buChar char="•"/>
            </a:pPr>
            <a:r>
              <a:rPr lang="en-US" smtClean="0"/>
              <a:t>average cost C(K)/K</a:t>
            </a:r>
          </a:p>
          <a:p>
            <a:pPr lvl="1">
              <a:buFontTx/>
              <a:buChar char="•"/>
            </a:pPr>
            <a:r>
              <a:rPr lang="en-US" smtClean="0"/>
              <a:t>Marginal cost</a:t>
            </a:r>
          </a:p>
          <a:p>
            <a:pPr lvl="1">
              <a:buFontTx/>
              <a:buChar char="•"/>
            </a:pPr>
            <a:endParaRPr lang="en-US" smtClean="0"/>
          </a:p>
          <a:p>
            <a:pPr>
              <a:buFontTx/>
              <a:buChar char="•"/>
            </a:pPr>
            <a:r>
              <a:rPr lang="en-US" smtClean="0"/>
              <a:t> Historical info: the power law comes from civil engineering. Think of building a container or ship as a box: capacity is its volume (size ^ 3) while costs is the surface (size ^2).  Hence, cost scales as capacity^alpha = 2/3.</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endParaRPr lang="en-US" smtClean="0"/>
          </a:p>
        </p:txBody>
      </p:sp>
      <p:sp>
        <p:nvSpPr>
          <p:cNvPr id="81924"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81925" name="Date Placeholder 4"/>
          <p:cNvSpPr>
            <a:spLocks noGrp="1"/>
          </p:cNvSpPr>
          <p:nvPr>
            <p:ph type="dt" sz="quarter" idx="1"/>
          </p:nvPr>
        </p:nvSpPr>
        <p:spPr>
          <a:noFill/>
        </p:spPr>
        <p:txBody>
          <a:bodyPr/>
          <a:lstStyle/>
          <a:p>
            <a:pPr defTabSz="974725"/>
            <a:fld id="{38BDDCB4-F051-45FE-8F2F-EAFF162AB62C}" type="datetime1">
              <a:rPr lang="en-US" smtClean="0"/>
              <a:pPr defTabSz="974725"/>
              <a:t>1/24/2011</a:t>
            </a:fld>
            <a:endParaRPr lang="en-US" smtClean="0"/>
          </a:p>
        </p:txBody>
      </p:sp>
      <p:sp>
        <p:nvSpPr>
          <p:cNvPr id="81926" name="Footer Placeholder 5"/>
          <p:cNvSpPr>
            <a:spLocks noGrp="1"/>
          </p:cNvSpPr>
          <p:nvPr>
            <p:ph type="ftr" sz="quarter" idx="4"/>
          </p:nvPr>
        </p:nvSpPr>
        <p:spPr>
          <a:noFill/>
        </p:spPr>
        <p:txBody>
          <a:bodyPr/>
          <a:lstStyle/>
          <a:p>
            <a:pPr defTabSz="974725"/>
            <a:r>
              <a:rPr lang="en-US" smtClean="0"/>
              <a:t>© Van Mieghem</a:t>
            </a:r>
          </a:p>
        </p:txBody>
      </p:sp>
      <p:sp>
        <p:nvSpPr>
          <p:cNvPr id="81927" name="Slide Number Placeholder 6"/>
          <p:cNvSpPr>
            <a:spLocks noGrp="1"/>
          </p:cNvSpPr>
          <p:nvPr>
            <p:ph type="sldNum" sz="quarter" idx="5"/>
          </p:nvPr>
        </p:nvSpPr>
        <p:spPr>
          <a:noFill/>
        </p:spPr>
        <p:txBody>
          <a:bodyPr/>
          <a:lstStyle/>
          <a:p>
            <a:pPr defTabSz="974725"/>
            <a:fld id="{4CDFD3A2-105F-40F4-B944-3FECFB22648F}" type="slidenum">
              <a:rPr lang="en-US" smtClean="0"/>
              <a:pPr defTabSz="974725"/>
              <a:t>28</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1203" name="Rectangle 3"/>
          <p:cNvSpPr>
            <a:spLocks noGrp="1" noChangeArrowheads="1"/>
          </p:cNvSpPr>
          <p:nvPr>
            <p:ph type="dt" sz="quarter" idx="1"/>
          </p:nvPr>
        </p:nvSpPr>
        <p:spPr>
          <a:noFill/>
        </p:spPr>
        <p:txBody>
          <a:bodyPr/>
          <a:lstStyle/>
          <a:p>
            <a:pPr defTabSz="974725"/>
            <a:fld id="{61123A2B-37EA-4444-8488-589B1370DF0C}" type="datetime1">
              <a:rPr lang="en-US" smtClean="0"/>
              <a:pPr defTabSz="974725"/>
              <a:t>1/24/2011</a:t>
            </a:fld>
            <a:endParaRPr lang="en-US" smtClean="0"/>
          </a:p>
        </p:txBody>
      </p:sp>
      <p:sp>
        <p:nvSpPr>
          <p:cNvPr id="51204" name="Rectangle 6"/>
          <p:cNvSpPr>
            <a:spLocks noGrp="1" noChangeArrowheads="1"/>
          </p:cNvSpPr>
          <p:nvPr>
            <p:ph type="ftr" sz="quarter" idx="4"/>
          </p:nvPr>
        </p:nvSpPr>
        <p:spPr>
          <a:noFill/>
        </p:spPr>
        <p:txBody>
          <a:bodyPr/>
          <a:lstStyle/>
          <a:p>
            <a:pPr defTabSz="974725"/>
            <a:r>
              <a:rPr lang="en-US" smtClean="0"/>
              <a:t>© Van Mieghem</a:t>
            </a:r>
          </a:p>
        </p:txBody>
      </p:sp>
      <p:sp>
        <p:nvSpPr>
          <p:cNvPr id="51205" name="Rectangle 7"/>
          <p:cNvSpPr>
            <a:spLocks noGrp="1" noChangeArrowheads="1"/>
          </p:cNvSpPr>
          <p:nvPr>
            <p:ph type="sldNum" sz="quarter" idx="5"/>
          </p:nvPr>
        </p:nvSpPr>
        <p:spPr>
          <a:noFill/>
        </p:spPr>
        <p:txBody>
          <a:bodyPr/>
          <a:lstStyle/>
          <a:p>
            <a:pPr defTabSz="974725"/>
            <a:fld id="{91BA8A6D-02EE-49C1-84F4-988DA8241E99}" type="slidenum">
              <a:rPr lang="en-US" smtClean="0"/>
              <a:pPr defTabSz="974725"/>
              <a:t>29</a:t>
            </a:fld>
            <a:endParaRPr lang="en-US" smtClean="0"/>
          </a:p>
        </p:txBody>
      </p:sp>
      <p:sp>
        <p:nvSpPr>
          <p:cNvPr id="51206" name="Rectangle 2"/>
          <p:cNvSpPr>
            <a:spLocks noGrp="1" noRot="1" noChangeAspect="1" noChangeArrowheads="1" noTextEdit="1"/>
          </p:cNvSpPr>
          <p:nvPr>
            <p:ph type="sldImg"/>
          </p:nvPr>
        </p:nvSpPr>
        <p:spPr>
          <a:ln/>
        </p:spPr>
      </p:sp>
      <p:sp>
        <p:nvSpPr>
          <p:cNvPr id="34823" name="Rectangle 3"/>
          <p:cNvSpPr>
            <a:spLocks noGrp="1" noChangeArrowheads="1"/>
          </p:cNvSpPr>
          <p:nvPr>
            <p:ph type="body" idx="1"/>
          </p:nvPr>
        </p:nvSpPr>
        <p:spPr>
          <a:ln/>
        </p:spPr>
        <p:txBody>
          <a:bodyPr lIns="95782" tIns="47892" rIns="95782" bIns="47892"/>
          <a:lstStyle/>
          <a:p>
            <a:pPr>
              <a:buFont typeface="Wingdings" pitchFamily="2" charset="2"/>
              <a:buChar char="Ø"/>
              <a:defRPr/>
            </a:pPr>
            <a:r>
              <a:rPr lang="en-US" sz="1200" dirty="0" smtClean="0"/>
              <a:t>Examples: </a:t>
            </a:r>
          </a:p>
          <a:p>
            <a:pPr marL="685800" lvl="1" indent="-228600">
              <a:buFont typeface="+mj-lt"/>
              <a:buAutoNum type="arabicPeriod"/>
              <a:defRPr/>
            </a:pPr>
            <a:r>
              <a:rPr lang="en-US" sz="1200" dirty="0" smtClean="0"/>
              <a:t>FedEx Ground capacity strategy (NYT Oct 1, 2002)</a:t>
            </a:r>
          </a:p>
          <a:p>
            <a:pPr marL="685800" lvl="1" indent="-228600">
              <a:buFont typeface="+mj-lt"/>
              <a:buAutoNum type="arabicPeriod"/>
              <a:defRPr/>
            </a:pPr>
            <a:r>
              <a:rPr lang="en-US" sz="1200" dirty="0" smtClean="0"/>
              <a:t>To save time later one, use the expansion options in Harley case: 150K at 10%/yr (CI and outsource); 200k in 2yrs (</a:t>
            </a:r>
            <a:r>
              <a:rPr lang="en-US" sz="1200" dirty="0" err="1" smtClean="0"/>
              <a:t>brownfield</a:t>
            </a:r>
            <a:r>
              <a:rPr lang="en-US" sz="1200" dirty="0" smtClean="0"/>
              <a:t>); 210k in 3 yrs (</a:t>
            </a:r>
            <a:r>
              <a:rPr lang="en-US" sz="1200" dirty="0" err="1" smtClean="0"/>
              <a:t>greenfield</a:t>
            </a:r>
            <a:r>
              <a:rPr lang="en-US" sz="1200" dirty="0" smtClean="0"/>
              <a:t>)</a:t>
            </a:r>
          </a:p>
          <a:p>
            <a:pPr>
              <a:buFont typeface="Wingdings" pitchFamily="2" charset="2"/>
              <a:buChar char="Ø"/>
              <a:defRPr/>
            </a:pPr>
            <a:r>
              <a:rPr lang="en-US" sz="1200" dirty="0" smtClean="0"/>
              <a:t>Discuss the key trade-offs in each of the four decisions:</a:t>
            </a:r>
          </a:p>
          <a:p>
            <a:pPr lvl="1">
              <a:buFont typeface="Wingdings" pitchFamily="2" charset="2"/>
              <a:buChar char="Ø"/>
              <a:defRPr/>
            </a:pPr>
            <a:r>
              <a:rPr lang="en-US" sz="1200" dirty="0" smtClean="0"/>
              <a:t>Sizing: cost of excess capacity vs. cost of capacity shortfall</a:t>
            </a:r>
          </a:p>
          <a:p>
            <a:pPr lvl="1">
              <a:buFont typeface="Wingdings" pitchFamily="2" charset="2"/>
              <a:buChar char="Ø"/>
              <a:defRPr/>
            </a:pPr>
            <a:r>
              <a:rPr lang="en-US" sz="1200" dirty="0" smtClean="0"/>
              <a:t>Timing: cost of capacity adjustment vs. continuing cost of excess or shortage</a:t>
            </a:r>
          </a:p>
          <a:p>
            <a:pPr lvl="1">
              <a:buFont typeface="Wingdings" pitchFamily="2" charset="2"/>
              <a:buChar char="Ø"/>
              <a:defRPr/>
            </a:pPr>
            <a:r>
              <a:rPr lang="en-US" sz="1200" dirty="0" smtClean="0"/>
              <a:t>Type: labor vs. capital? Dedicated vs. Flexible?</a:t>
            </a:r>
          </a:p>
          <a:p>
            <a:pPr lvl="1">
              <a:buFont typeface="Wingdings" pitchFamily="2" charset="2"/>
              <a:buChar char="Ø"/>
              <a:defRPr/>
            </a:pPr>
            <a:r>
              <a:rPr lang="en-US" sz="1200" dirty="0" smtClean="0"/>
              <a:t>Location: centralized vs. distributed (</a:t>
            </a:r>
            <a:r>
              <a:rPr lang="en-US" sz="1200" dirty="0" err="1" smtClean="0"/>
              <a:t>EoS</a:t>
            </a:r>
            <a:r>
              <a:rPr lang="en-US" sz="1200" dirty="0" smtClean="0"/>
              <a:t> and risk pooling vs. transportation and lead time)</a:t>
            </a:r>
          </a:p>
          <a:p>
            <a:pPr>
              <a:defRPr/>
            </a:pPr>
            <a:r>
              <a:rPr lang="en-US" sz="1200" i="1" dirty="0" smtClean="0">
                <a:solidFill>
                  <a:srgbClr val="FF0000"/>
                </a:solidFill>
              </a:rPr>
              <a:t>For those of you who had to decide on capacity, what makes that decision challenging?</a:t>
            </a:r>
            <a:endParaRPr lang="en-US" sz="1200" dirty="0" smtClean="0">
              <a:solidFill>
                <a:srgbClr val="FF0000"/>
              </a:solidFill>
            </a:endParaRPr>
          </a:p>
          <a:p>
            <a:pPr>
              <a:defRPr/>
            </a:pPr>
            <a:endParaRPr lang="en-US" sz="1200" dirty="0" smtClean="0">
              <a:solidFill>
                <a:srgbClr val="FF0000"/>
              </a:solidFill>
            </a:endParaRPr>
          </a:p>
          <a:p>
            <a:pPr>
              <a:defRPr/>
            </a:pPr>
            <a:r>
              <a:rPr lang="en-US" sz="900" dirty="0" smtClean="0"/>
              <a:t>Capacity = upper bounds on sustainable production quantities</a:t>
            </a:r>
          </a:p>
          <a:p>
            <a:pPr lvl="1">
              <a:defRPr/>
            </a:pPr>
            <a:r>
              <a:rPr lang="en-US" sz="900" dirty="0" smtClean="0"/>
              <a:t>Result from limitations in its processing network</a:t>
            </a:r>
          </a:p>
          <a:p>
            <a:pPr lvl="2">
              <a:defRPr/>
            </a:pPr>
            <a:r>
              <a:rPr lang="en-US" sz="900" dirty="0" smtClean="0"/>
              <a:t>E.g., inventory shortage, poor scheduling (blocking/starvation), reliability…</a:t>
            </a:r>
          </a:p>
          <a:p>
            <a:pPr lvl="2">
              <a:defRPr/>
            </a:pPr>
            <a:r>
              <a:rPr lang="en-US" sz="900" dirty="0" smtClean="0"/>
              <a:t>Typically, production capacity depends on </a:t>
            </a:r>
            <a:r>
              <a:rPr lang="en-US" sz="900" i="1" dirty="0" smtClean="0"/>
              <a:t>everything </a:t>
            </a:r>
            <a:r>
              <a:rPr lang="en-US" sz="900" dirty="0" smtClean="0"/>
              <a:t>in a network.</a:t>
            </a:r>
          </a:p>
          <a:p>
            <a:pPr lvl="1">
              <a:defRPr/>
            </a:pPr>
            <a:r>
              <a:rPr lang="en-US" sz="900" dirty="0" smtClean="0"/>
              <a:t>Focus here on limitations due to scarcity of resources</a:t>
            </a:r>
          </a:p>
          <a:p>
            <a:pPr>
              <a:defRPr/>
            </a:pPr>
            <a:r>
              <a:rPr lang="en-US" sz="900" dirty="0" smtClean="0"/>
              <a:t>Capacity = </a:t>
            </a:r>
            <a:r>
              <a:rPr lang="en-US" sz="900" i="1" dirty="0" smtClean="0"/>
              <a:t>resource stock K </a:t>
            </a:r>
            <a:endParaRPr lang="en-US" sz="900" dirty="0" smtClean="0"/>
          </a:p>
          <a:p>
            <a:pPr lvl="1">
              <a:defRPr/>
            </a:pPr>
            <a:r>
              <a:rPr lang="en-US" sz="900" dirty="0" smtClean="0"/>
              <a:t>Resource stock is first-order determinant of capacity</a:t>
            </a:r>
          </a:p>
          <a:p>
            <a:pPr lvl="1">
              <a:defRPr/>
            </a:pPr>
            <a:r>
              <a:rPr lang="en-US" sz="900" dirty="0" smtClean="0"/>
              <a:t>Its choice often involves significant financial and strategic decisions</a:t>
            </a:r>
          </a:p>
          <a:p>
            <a:pPr lvl="1">
              <a:defRPr/>
            </a:pPr>
            <a:r>
              <a:rPr lang="en-US" sz="900" dirty="0" smtClean="0"/>
              <a:t>Academically: deciding on</a:t>
            </a:r>
          </a:p>
          <a:p>
            <a:pPr lvl="2">
              <a:defRPr/>
            </a:pPr>
            <a:r>
              <a:rPr lang="en-US" sz="900" i="1" dirty="0" smtClean="0"/>
              <a:t>Type </a:t>
            </a:r>
            <a:r>
              <a:rPr lang="en-US" sz="900" dirty="0" smtClean="0"/>
              <a:t>of resources = network design = characterizing production and operating profit function</a:t>
            </a:r>
          </a:p>
          <a:p>
            <a:pPr lvl="2">
              <a:defRPr/>
            </a:pPr>
            <a:r>
              <a:rPr lang="en-US" sz="900" i="1" dirty="0" smtClean="0"/>
              <a:t>Amounts </a:t>
            </a:r>
            <a:r>
              <a:rPr lang="en-US" sz="900" dirty="0" smtClean="0"/>
              <a:t>of resources = optimization of given network or operating profit function</a:t>
            </a:r>
          </a:p>
          <a:p>
            <a:pPr>
              <a:defRPr/>
            </a:pPr>
            <a:r>
              <a:rPr lang="en-US" sz="900" dirty="0" smtClean="0"/>
              <a:t>Investment = </a:t>
            </a:r>
            <a:r>
              <a:rPr lang="en-US" sz="900" i="1" dirty="0" smtClean="0"/>
              <a:t>change of stock</a:t>
            </a:r>
            <a:r>
              <a:rPr lang="en-US" sz="900" dirty="0" smtClean="0"/>
              <a:t> </a:t>
            </a:r>
          </a:p>
          <a:p>
            <a:pPr lvl="1">
              <a:defRPr/>
            </a:pPr>
            <a:r>
              <a:rPr lang="en-US" sz="900" dirty="0" smtClean="0"/>
              <a:t>Involves the monetary flow stemming from capacity expansion and contraction</a:t>
            </a:r>
          </a:p>
          <a:p>
            <a:pPr lvl="1">
              <a:defRPr/>
            </a:pPr>
            <a:r>
              <a:rPr lang="en-US" sz="900" dirty="0" smtClean="0"/>
              <a:t>Shakespeare (1597): investment was “the act of putting clothes or vestments on.”</a:t>
            </a:r>
          </a:p>
          <a:p>
            <a:pPr>
              <a:defRPr/>
            </a:pPr>
            <a:endParaRPr lang="en-US" sz="900"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7347" name="Rectangle 3"/>
          <p:cNvSpPr>
            <a:spLocks noGrp="1" noChangeArrowheads="1"/>
          </p:cNvSpPr>
          <p:nvPr>
            <p:ph type="dt" sz="quarter" idx="1"/>
          </p:nvPr>
        </p:nvSpPr>
        <p:spPr>
          <a:noFill/>
        </p:spPr>
        <p:txBody>
          <a:bodyPr/>
          <a:lstStyle/>
          <a:p>
            <a:pPr defTabSz="974725"/>
            <a:fld id="{06A43B99-667F-4D27-87E0-1E20824235B4}" type="datetime1">
              <a:rPr lang="en-US" smtClean="0"/>
              <a:pPr defTabSz="974725"/>
              <a:t>1/24/2011</a:t>
            </a:fld>
            <a:endParaRPr lang="en-US" smtClean="0"/>
          </a:p>
        </p:txBody>
      </p:sp>
      <p:sp>
        <p:nvSpPr>
          <p:cNvPr id="57348" name="Rectangle 6"/>
          <p:cNvSpPr>
            <a:spLocks noGrp="1" noChangeArrowheads="1"/>
          </p:cNvSpPr>
          <p:nvPr>
            <p:ph type="ftr" sz="quarter" idx="4"/>
          </p:nvPr>
        </p:nvSpPr>
        <p:spPr>
          <a:noFill/>
        </p:spPr>
        <p:txBody>
          <a:bodyPr/>
          <a:lstStyle/>
          <a:p>
            <a:pPr defTabSz="974725"/>
            <a:r>
              <a:rPr lang="en-US" smtClean="0"/>
              <a:t>© Van Mieghem</a:t>
            </a:r>
          </a:p>
        </p:txBody>
      </p:sp>
      <p:sp>
        <p:nvSpPr>
          <p:cNvPr id="57349" name="Rectangle 7"/>
          <p:cNvSpPr>
            <a:spLocks noGrp="1" noChangeArrowheads="1"/>
          </p:cNvSpPr>
          <p:nvPr>
            <p:ph type="sldNum" sz="quarter" idx="5"/>
          </p:nvPr>
        </p:nvSpPr>
        <p:spPr>
          <a:noFill/>
        </p:spPr>
        <p:txBody>
          <a:bodyPr/>
          <a:lstStyle/>
          <a:p>
            <a:pPr defTabSz="974725"/>
            <a:fld id="{7854415E-B8EF-4EFE-9B5B-B217D01D4AE0}" type="slidenum">
              <a:rPr lang="en-US" smtClean="0"/>
              <a:pPr defTabSz="974725"/>
              <a:t>30</a:t>
            </a:fld>
            <a:endParaRPr lang="en-US" smtClean="0"/>
          </a:p>
        </p:txBody>
      </p:sp>
      <p:sp>
        <p:nvSpPr>
          <p:cNvPr id="57350" name="Rectangle 2"/>
          <p:cNvSpPr>
            <a:spLocks noGrp="1" noRot="1" noChangeAspect="1" noChangeArrowheads="1" noTextEdit="1"/>
          </p:cNvSpPr>
          <p:nvPr>
            <p:ph type="sldImg"/>
          </p:nvPr>
        </p:nvSpPr>
        <p:spPr>
          <a:xfrm>
            <a:off x="1863725" y="569913"/>
            <a:ext cx="3589338" cy="2692400"/>
          </a:xfrm>
          <a:ln/>
        </p:spPr>
      </p:sp>
      <p:sp>
        <p:nvSpPr>
          <p:cNvPr id="57351" name="Rectangle 3"/>
          <p:cNvSpPr>
            <a:spLocks noGrp="1" noChangeArrowheads="1"/>
          </p:cNvSpPr>
          <p:nvPr>
            <p:ph type="body" idx="1"/>
          </p:nvPr>
        </p:nvSpPr>
        <p:spPr>
          <a:xfrm>
            <a:off x="263525" y="3446463"/>
            <a:ext cx="6788150" cy="5583237"/>
          </a:xfrm>
          <a:noFill/>
          <a:ln/>
        </p:spPr>
        <p:txBody>
          <a:bodyPr lIns="97578" tIns="48790" rIns="97578" bIns="48790"/>
          <a:lstStyle/>
          <a:p>
            <a:pPr marL="157163" indent="-157163">
              <a:lnSpc>
                <a:spcPct val="80000"/>
              </a:lnSpc>
            </a:pPr>
            <a:r>
              <a:rPr lang="en-US" dirty="0" smtClean="0"/>
              <a:t>To focus on operations strategy, let us consider the framework.</a:t>
            </a:r>
          </a:p>
          <a:p>
            <a:pPr marL="157163" indent="-157163">
              <a:lnSpc>
                <a:spcPct val="80000"/>
              </a:lnSpc>
            </a:pPr>
            <a:endParaRPr lang="en-US" dirty="0" smtClean="0"/>
          </a:p>
          <a:p>
            <a:pPr marL="157163" indent="-157163">
              <a:lnSpc>
                <a:spcPct val="80000"/>
              </a:lnSpc>
            </a:pPr>
            <a:r>
              <a:rPr lang="en-US" dirty="0" smtClean="0"/>
              <a:t>Goal: Grow the company by keeping current customers and expanding into new (Buell!) while staying consistently profitable and keeping into account competition.</a:t>
            </a:r>
          </a:p>
          <a:p>
            <a:pPr marL="157163" indent="-157163">
              <a:lnSpc>
                <a:spcPct val="80000"/>
              </a:lnSpc>
            </a:pPr>
            <a:r>
              <a:rPr lang="en-US" dirty="0" smtClean="0"/>
              <a:t>Main financial lever?  Well, clearly: grow revenues. This company has not been known as the DJC-type best-in-class productivity leader!</a:t>
            </a:r>
          </a:p>
          <a:p>
            <a:pPr marL="157163" indent="-157163">
              <a:lnSpc>
                <a:spcPct val="80000"/>
              </a:lnSpc>
            </a:pPr>
            <a:r>
              <a:rPr lang="en-US" dirty="0" err="1" smtClean="0"/>
              <a:t>Mkt</a:t>
            </a:r>
            <a:r>
              <a:rPr lang="en-US" dirty="0" smtClean="0"/>
              <a:t> view: </a:t>
            </a:r>
          </a:p>
          <a:p>
            <a:pPr marL="631825" lvl="1" indent="-157163">
              <a:lnSpc>
                <a:spcPct val="80000"/>
              </a:lnSpc>
            </a:pPr>
            <a:r>
              <a:rPr lang="en-US" dirty="0" smtClean="0"/>
              <a:t>Value prop: Q &amp; V way before P and T!  Main market segment is heavy weight </a:t>
            </a:r>
            <a:r>
              <a:rPr lang="en-US" dirty="0" err="1" smtClean="0"/>
              <a:t>tourers</a:t>
            </a:r>
            <a:r>
              <a:rPr lang="en-US" dirty="0" smtClean="0"/>
              <a:t> and customs (now also expanding into Buell performance).  This isn’t time-based competition!  </a:t>
            </a:r>
            <a:r>
              <a:rPr lang="en-US" i="1" dirty="0" smtClean="0"/>
              <a:t>How long do you like to wait for your baby?</a:t>
            </a:r>
            <a:endParaRPr lang="en-US" dirty="0" smtClean="0"/>
          </a:p>
          <a:p>
            <a:pPr marL="631825" lvl="1" indent="-157163">
              <a:lnSpc>
                <a:spcPct val="80000"/>
              </a:lnSpc>
            </a:pPr>
            <a:r>
              <a:rPr lang="en-US" dirty="0" smtClean="0"/>
              <a:t>This is the </a:t>
            </a:r>
            <a:r>
              <a:rPr lang="en-US" i="1" dirty="0" smtClean="0"/>
              <a:t>customer intimacy </a:t>
            </a:r>
            <a:r>
              <a:rPr lang="en-US" dirty="0" smtClean="0"/>
              <a:t>company!  But which functions are mostly supporting this value proposition?</a:t>
            </a:r>
          </a:p>
          <a:p>
            <a:pPr marL="631825" lvl="1" indent="-157163">
              <a:lnSpc>
                <a:spcPct val="80000"/>
              </a:lnSpc>
            </a:pPr>
            <a:r>
              <a:rPr lang="en-US" dirty="0" smtClean="0"/>
              <a:t>Not </a:t>
            </a:r>
            <a:r>
              <a:rPr lang="en-US" dirty="0" err="1" smtClean="0"/>
              <a:t>mkt</a:t>
            </a:r>
            <a:r>
              <a:rPr lang="en-US" dirty="0" smtClean="0"/>
              <a:t>: no formal budget until 1996</a:t>
            </a:r>
          </a:p>
          <a:p>
            <a:pPr marL="631825" lvl="1" indent="-157163">
              <a:lnSpc>
                <a:spcPct val="80000"/>
              </a:lnSpc>
            </a:pPr>
            <a:r>
              <a:rPr lang="en-US" dirty="0" smtClean="0"/>
              <a:t>Not finance</a:t>
            </a:r>
          </a:p>
          <a:p>
            <a:pPr marL="157163" indent="-157163">
              <a:lnSpc>
                <a:spcPct val="80000"/>
              </a:lnSpc>
              <a:buClr>
                <a:srgbClr val="FF0000"/>
              </a:buClr>
              <a:buFont typeface="Wingdings" pitchFamily="2" charset="2"/>
              <a:buChar char="Ø"/>
            </a:pPr>
            <a:r>
              <a:rPr lang="en-US" dirty="0" smtClean="0"/>
              <a:t> So it must be ops: </a:t>
            </a:r>
            <a:r>
              <a:rPr lang="en-US" i="1" dirty="0" smtClean="0"/>
              <a:t>which ops drivers are key?</a:t>
            </a:r>
          </a:p>
          <a:p>
            <a:pPr marL="631825" lvl="1" indent="-157163">
              <a:lnSpc>
                <a:spcPct val="80000"/>
              </a:lnSpc>
            </a:pPr>
            <a:r>
              <a:rPr lang="en-US" dirty="0" smtClean="0"/>
              <a:t>Admittedly, not in mfg prowess, but probably in  product design (“styling, sound and feel”) where we want to keep tradition (huge repercussion on our approach to innovation)</a:t>
            </a:r>
          </a:p>
          <a:p>
            <a:pPr marL="157163" indent="-157163">
              <a:lnSpc>
                <a:spcPct val="80000"/>
              </a:lnSpc>
            </a:pPr>
            <a:r>
              <a:rPr lang="en-US" dirty="0" smtClean="0"/>
              <a:t>Competition: main competitors?  What’s different with Honda (largest) and BMW (closed similar company to HD as niche player): both have car companies and great eng.  what about new entry threat?</a:t>
            </a:r>
          </a:p>
          <a:p>
            <a:pPr marL="157163" indent="-157163">
              <a:lnSpc>
                <a:spcPct val="80000"/>
              </a:lnSpc>
            </a:pPr>
            <a:endParaRPr lang="en-US" dirty="0" smtClean="0"/>
          </a:p>
          <a:p>
            <a:pPr marL="157163" indent="-157163">
              <a:lnSpc>
                <a:spcPct val="80000"/>
              </a:lnSpc>
            </a:pPr>
            <a:r>
              <a:rPr lang="en-US" dirty="0" smtClean="0"/>
              <a:t>Resource view:</a:t>
            </a:r>
          </a:p>
          <a:p>
            <a:pPr marL="157163" indent="-157163">
              <a:lnSpc>
                <a:spcPct val="80000"/>
              </a:lnSpc>
              <a:buClr>
                <a:srgbClr val="FF0000"/>
              </a:buClr>
              <a:buFont typeface="Wingdings" pitchFamily="2" charset="2"/>
              <a:buChar char="Ø"/>
            </a:pPr>
            <a:r>
              <a:rPr lang="en-US" i="1" dirty="0" smtClean="0"/>
              <a:t> How do the capacity expansion options fit into the framework?</a:t>
            </a:r>
          </a:p>
          <a:p>
            <a:pPr marL="157163" indent="-157163">
              <a:lnSpc>
                <a:spcPct val="80000"/>
              </a:lnSpc>
            </a:pPr>
            <a:r>
              <a:rPr lang="en-US" i="1" dirty="0" smtClean="0"/>
              <a:t>		Size	Timing</a:t>
            </a:r>
          </a:p>
          <a:p>
            <a:pPr marL="157163" indent="-157163">
              <a:lnSpc>
                <a:spcPct val="80000"/>
              </a:lnSpc>
              <a:buFontTx/>
              <a:buAutoNum type="arabicPeriod"/>
            </a:pPr>
            <a:r>
              <a:rPr lang="en-US" dirty="0" smtClean="0"/>
              <a:t>Outsource: 	150k	10% p.a. (draw linear increase with cap)</a:t>
            </a:r>
          </a:p>
          <a:p>
            <a:pPr marL="157163" indent="-157163">
              <a:lnSpc>
                <a:spcPct val="80000"/>
              </a:lnSpc>
              <a:buFontTx/>
              <a:buAutoNum type="arabicPeriod"/>
            </a:pPr>
            <a:r>
              <a:rPr lang="en-US" dirty="0" smtClean="0"/>
              <a:t>Brown:	200k	2 years</a:t>
            </a:r>
          </a:p>
          <a:p>
            <a:pPr marL="157163" indent="-157163">
              <a:lnSpc>
                <a:spcPct val="80000"/>
              </a:lnSpc>
              <a:buFontTx/>
              <a:buAutoNum type="arabicPeriod"/>
            </a:pPr>
            <a:r>
              <a:rPr lang="en-US" dirty="0" smtClean="0"/>
              <a:t>Green:	210k	3 years [also must decide on type &amp; location]</a:t>
            </a:r>
          </a:p>
          <a:p>
            <a:pPr marL="157163" indent="-157163">
              <a:lnSpc>
                <a:spcPct val="80000"/>
              </a:lnSpc>
              <a:buFontTx/>
              <a:buAutoNum type="arabicPeriod"/>
            </a:pPr>
            <a:endParaRPr lang="en-US" dirty="0" smtClean="0"/>
          </a:p>
          <a:p>
            <a:pPr marL="157163" indent="-157163">
              <a:lnSpc>
                <a:spcPct val="80000"/>
              </a:lnSpc>
            </a:pPr>
            <a:r>
              <a:rPr lang="en-US" dirty="0" smtClean="0"/>
              <a:t>The case asks us to assess these three capacity expansion methods to two others.  </a:t>
            </a:r>
            <a:r>
              <a:rPr lang="en-US" i="1" dirty="0" smtClean="0"/>
              <a:t>How do you value the small difference between 2 and 3? Need PV of small extra sales slice in  graph above.</a:t>
            </a:r>
            <a:endParaRPr lang="en-US" dirty="0" smtClean="0"/>
          </a:p>
          <a:p>
            <a:pPr marL="157163" indent="-157163">
              <a:lnSpc>
                <a:spcPct val="80000"/>
              </a:lnSpc>
            </a:pPr>
            <a:endParaRPr lang="en-US" dirty="0" smtClean="0"/>
          </a:p>
          <a:p>
            <a:pPr marL="157163" indent="-157163">
              <a:lnSpc>
                <a:spcPct val="80000"/>
              </a:lnSpc>
            </a:pPr>
            <a:r>
              <a:rPr lang="en-US" dirty="0" smtClean="0"/>
              <a:t>Related issues:</a:t>
            </a:r>
          </a:p>
          <a:p>
            <a:pPr marL="631825" lvl="1" indent="-157163">
              <a:lnSpc>
                <a:spcPct val="80000"/>
              </a:lnSpc>
              <a:buFontTx/>
              <a:buChar char="•"/>
            </a:pPr>
            <a:r>
              <a:rPr lang="en-US" dirty="0" smtClean="0"/>
              <a:t>Our main issue will be capacity strategy, interlaced with outsourcing and facility choice</a:t>
            </a:r>
          </a:p>
          <a:p>
            <a:pPr marL="631825" lvl="1" indent="-157163">
              <a:lnSpc>
                <a:spcPct val="80000"/>
              </a:lnSpc>
              <a:buFontTx/>
              <a:buChar char="•"/>
            </a:pPr>
            <a:r>
              <a:rPr lang="en-US" dirty="0" smtClean="0"/>
              <a:t>Supplier relationships will be key for outsourcing</a:t>
            </a:r>
          </a:p>
          <a:p>
            <a:pPr marL="631825" lvl="1" indent="-157163">
              <a:lnSpc>
                <a:spcPct val="80000"/>
              </a:lnSpc>
              <a:buFontTx/>
              <a:buChar char="•"/>
            </a:pPr>
            <a:r>
              <a:rPr lang="en-US" dirty="0" smtClean="0"/>
              <a:t>The interesting part is the dealer channel: how does our capacity strategy affect our relationships?  (allocation! With lagging)</a:t>
            </a:r>
          </a:p>
          <a:p>
            <a:pPr marL="631825" lvl="1" indent="-157163">
              <a:lnSpc>
                <a:spcPct val="80000"/>
              </a:lnSpc>
              <a:buFontTx/>
              <a:buChar char="•"/>
            </a:pPr>
            <a:r>
              <a:rPr lang="en-US" dirty="0" smtClean="0"/>
              <a:t>Culture: this has been a risk-averse company but very strong labor relationships (will impact choices)</a:t>
            </a:r>
          </a:p>
          <a:p>
            <a:pPr marL="631825" lvl="1" indent="-157163">
              <a:lnSpc>
                <a:spcPct val="80000"/>
              </a:lnSpc>
              <a:buFontTx/>
              <a:buChar char="•"/>
            </a:pPr>
            <a:r>
              <a:rPr lang="en-US" dirty="0" smtClean="0"/>
              <a:t>An important side-issue (that we will not consider here but later with Lilly case) is: impact of NPI on capacity needs.  This is one of the embedded options of the </a:t>
            </a:r>
            <a:r>
              <a:rPr lang="en-US" dirty="0" err="1" smtClean="0"/>
              <a:t>greenfield</a:t>
            </a:r>
            <a:r>
              <a:rPr lang="en-US" dirty="0" smtClean="0"/>
              <a:t> plant.</a:t>
            </a:r>
          </a:p>
        </p:txBody>
      </p:sp>
      <p:cxnSp>
        <p:nvCxnSpPr>
          <p:cNvPr id="9" name="Straight Arrow Connector 8"/>
          <p:cNvCxnSpPr/>
          <p:nvPr/>
        </p:nvCxnSpPr>
        <p:spPr>
          <a:xfrm>
            <a:off x="4919663" y="7186613"/>
            <a:ext cx="209708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flipH="1" flipV="1">
            <a:off x="4337844" y="6614319"/>
            <a:ext cx="1143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a:off x="4919663" y="6043613"/>
            <a:ext cx="1898650" cy="1033462"/>
          </a:xfrm>
          <a:custGeom>
            <a:avLst/>
            <a:gdLst>
              <a:gd name="connsiteX0" fmla="*/ 0 w 1898373"/>
              <a:gd name="connsiteY0" fmla="*/ 1033670 h 1033670"/>
              <a:gd name="connsiteX1" fmla="*/ 19878 w 1898373"/>
              <a:gd name="connsiteY1" fmla="*/ 1003852 h 1033670"/>
              <a:gd name="connsiteX2" fmla="*/ 427382 w 1898373"/>
              <a:gd name="connsiteY2" fmla="*/ 944218 h 1033670"/>
              <a:gd name="connsiteX3" fmla="*/ 477078 w 1898373"/>
              <a:gd name="connsiteY3" fmla="*/ 924339 h 1033670"/>
              <a:gd name="connsiteX4" fmla="*/ 705678 w 1898373"/>
              <a:gd name="connsiteY4" fmla="*/ 894522 h 1033670"/>
              <a:gd name="connsiteX5" fmla="*/ 805069 w 1898373"/>
              <a:gd name="connsiteY5" fmla="*/ 815009 h 1033670"/>
              <a:gd name="connsiteX6" fmla="*/ 894521 w 1898373"/>
              <a:gd name="connsiteY6" fmla="*/ 795131 h 1033670"/>
              <a:gd name="connsiteX7" fmla="*/ 934278 w 1898373"/>
              <a:gd name="connsiteY7" fmla="*/ 775252 h 1033670"/>
              <a:gd name="connsiteX8" fmla="*/ 993913 w 1898373"/>
              <a:gd name="connsiteY8" fmla="*/ 715618 h 1033670"/>
              <a:gd name="connsiteX9" fmla="*/ 1063487 w 1898373"/>
              <a:gd name="connsiteY9" fmla="*/ 675861 h 1033670"/>
              <a:gd name="connsiteX10" fmla="*/ 1083365 w 1898373"/>
              <a:gd name="connsiteY10" fmla="*/ 646044 h 1033670"/>
              <a:gd name="connsiteX11" fmla="*/ 1113182 w 1898373"/>
              <a:gd name="connsiteY11" fmla="*/ 636105 h 1033670"/>
              <a:gd name="connsiteX12" fmla="*/ 1162878 w 1898373"/>
              <a:gd name="connsiteY12" fmla="*/ 546652 h 1033670"/>
              <a:gd name="connsiteX13" fmla="*/ 1192695 w 1898373"/>
              <a:gd name="connsiteY13" fmla="*/ 516835 h 1033670"/>
              <a:gd name="connsiteX14" fmla="*/ 1252330 w 1898373"/>
              <a:gd name="connsiteY14" fmla="*/ 506896 h 1033670"/>
              <a:gd name="connsiteX15" fmla="*/ 1302026 w 1898373"/>
              <a:gd name="connsiteY15" fmla="*/ 477079 h 1033670"/>
              <a:gd name="connsiteX16" fmla="*/ 1331843 w 1898373"/>
              <a:gd name="connsiteY16" fmla="*/ 467139 h 1033670"/>
              <a:gd name="connsiteX17" fmla="*/ 1510747 w 1898373"/>
              <a:gd name="connsiteY17" fmla="*/ 447261 h 1033670"/>
              <a:gd name="connsiteX18" fmla="*/ 1540565 w 1898373"/>
              <a:gd name="connsiteY18" fmla="*/ 377687 h 1033670"/>
              <a:gd name="connsiteX19" fmla="*/ 1570382 w 1898373"/>
              <a:gd name="connsiteY19" fmla="*/ 347870 h 1033670"/>
              <a:gd name="connsiteX20" fmla="*/ 1580321 w 1898373"/>
              <a:gd name="connsiteY20" fmla="*/ 308113 h 1033670"/>
              <a:gd name="connsiteX21" fmla="*/ 1600200 w 1898373"/>
              <a:gd name="connsiteY21" fmla="*/ 268357 h 1033670"/>
              <a:gd name="connsiteX22" fmla="*/ 1610139 w 1898373"/>
              <a:gd name="connsiteY22" fmla="*/ 238539 h 1033670"/>
              <a:gd name="connsiteX23" fmla="*/ 1679713 w 1898373"/>
              <a:gd name="connsiteY23" fmla="*/ 139148 h 1033670"/>
              <a:gd name="connsiteX24" fmla="*/ 1739347 w 1898373"/>
              <a:gd name="connsiteY24" fmla="*/ 79513 h 1033670"/>
              <a:gd name="connsiteX25" fmla="*/ 1789043 w 1898373"/>
              <a:gd name="connsiteY25" fmla="*/ 49696 h 1033670"/>
              <a:gd name="connsiteX26" fmla="*/ 1888434 w 1898373"/>
              <a:gd name="connsiteY26" fmla="*/ 9939 h 1033670"/>
              <a:gd name="connsiteX27" fmla="*/ 1898373 w 1898373"/>
              <a:gd name="connsiteY27" fmla="*/ 0 h 103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98373" h="1033670">
                <a:moveTo>
                  <a:pt x="0" y="1033670"/>
                </a:moveTo>
                <a:cubicBezTo>
                  <a:pt x="6626" y="1023731"/>
                  <a:pt x="8962" y="1008704"/>
                  <a:pt x="19878" y="1003852"/>
                </a:cubicBezTo>
                <a:cubicBezTo>
                  <a:pt x="180329" y="932540"/>
                  <a:pt x="239375" y="951738"/>
                  <a:pt x="427382" y="944218"/>
                </a:cubicBezTo>
                <a:cubicBezTo>
                  <a:pt x="443947" y="937592"/>
                  <a:pt x="460152" y="929981"/>
                  <a:pt x="477078" y="924339"/>
                </a:cubicBezTo>
                <a:cubicBezTo>
                  <a:pt x="541275" y="902939"/>
                  <a:pt x="674534" y="897800"/>
                  <a:pt x="705678" y="894522"/>
                </a:cubicBezTo>
                <a:cubicBezTo>
                  <a:pt x="761465" y="838735"/>
                  <a:pt x="750908" y="828549"/>
                  <a:pt x="805069" y="815009"/>
                </a:cubicBezTo>
                <a:cubicBezTo>
                  <a:pt x="834702" y="807601"/>
                  <a:pt x="864704" y="801757"/>
                  <a:pt x="894521" y="795131"/>
                </a:cubicBezTo>
                <a:cubicBezTo>
                  <a:pt x="907773" y="788505"/>
                  <a:pt x="922708" y="784508"/>
                  <a:pt x="934278" y="775252"/>
                </a:cubicBezTo>
                <a:cubicBezTo>
                  <a:pt x="956230" y="757691"/>
                  <a:pt x="970523" y="731212"/>
                  <a:pt x="993913" y="715618"/>
                </a:cubicBezTo>
                <a:cubicBezTo>
                  <a:pt x="1036058" y="687520"/>
                  <a:pt x="1013046" y="701081"/>
                  <a:pt x="1063487" y="675861"/>
                </a:cubicBezTo>
                <a:cubicBezTo>
                  <a:pt x="1070113" y="665922"/>
                  <a:pt x="1074037" y="653506"/>
                  <a:pt x="1083365" y="646044"/>
                </a:cubicBezTo>
                <a:cubicBezTo>
                  <a:pt x="1091546" y="639499"/>
                  <a:pt x="1105774" y="643513"/>
                  <a:pt x="1113182" y="636105"/>
                </a:cubicBezTo>
                <a:cubicBezTo>
                  <a:pt x="1144000" y="605287"/>
                  <a:pt x="1139441" y="579465"/>
                  <a:pt x="1162878" y="546652"/>
                </a:cubicBezTo>
                <a:cubicBezTo>
                  <a:pt x="1171048" y="535214"/>
                  <a:pt x="1179851" y="522544"/>
                  <a:pt x="1192695" y="516835"/>
                </a:cubicBezTo>
                <a:cubicBezTo>
                  <a:pt x="1211111" y="508650"/>
                  <a:pt x="1232452" y="510209"/>
                  <a:pt x="1252330" y="506896"/>
                </a:cubicBezTo>
                <a:cubicBezTo>
                  <a:pt x="1268895" y="496957"/>
                  <a:pt x="1284747" y="485718"/>
                  <a:pt x="1302026" y="477079"/>
                </a:cubicBezTo>
                <a:cubicBezTo>
                  <a:pt x="1311397" y="472394"/>
                  <a:pt x="1321472" y="468621"/>
                  <a:pt x="1331843" y="467139"/>
                </a:cubicBezTo>
                <a:cubicBezTo>
                  <a:pt x="1391242" y="458653"/>
                  <a:pt x="1451112" y="453887"/>
                  <a:pt x="1510747" y="447261"/>
                </a:cubicBezTo>
                <a:cubicBezTo>
                  <a:pt x="1520686" y="424070"/>
                  <a:pt x="1527583" y="399323"/>
                  <a:pt x="1540565" y="377687"/>
                </a:cubicBezTo>
                <a:cubicBezTo>
                  <a:pt x="1547797" y="365634"/>
                  <a:pt x="1563408" y="360074"/>
                  <a:pt x="1570382" y="347870"/>
                </a:cubicBezTo>
                <a:cubicBezTo>
                  <a:pt x="1577159" y="336010"/>
                  <a:pt x="1575525" y="320903"/>
                  <a:pt x="1580321" y="308113"/>
                </a:cubicBezTo>
                <a:cubicBezTo>
                  <a:pt x="1585523" y="294240"/>
                  <a:pt x="1594363" y="281975"/>
                  <a:pt x="1600200" y="268357"/>
                </a:cubicBezTo>
                <a:cubicBezTo>
                  <a:pt x="1604327" y="258727"/>
                  <a:pt x="1605051" y="247698"/>
                  <a:pt x="1610139" y="238539"/>
                </a:cubicBezTo>
                <a:cubicBezTo>
                  <a:pt x="1617230" y="225775"/>
                  <a:pt x="1664582" y="155960"/>
                  <a:pt x="1679713" y="139148"/>
                </a:cubicBezTo>
                <a:cubicBezTo>
                  <a:pt x="1698519" y="118252"/>
                  <a:pt x="1715241" y="93976"/>
                  <a:pt x="1739347" y="79513"/>
                </a:cubicBezTo>
                <a:cubicBezTo>
                  <a:pt x="1755912" y="69574"/>
                  <a:pt x="1771456" y="57690"/>
                  <a:pt x="1789043" y="49696"/>
                </a:cubicBezTo>
                <a:cubicBezTo>
                  <a:pt x="1867268" y="14140"/>
                  <a:pt x="1826731" y="46962"/>
                  <a:pt x="1888434" y="9939"/>
                </a:cubicBezTo>
                <a:cubicBezTo>
                  <a:pt x="1892452" y="7528"/>
                  <a:pt x="1895060" y="3313"/>
                  <a:pt x="1898373" y="0"/>
                </a:cubicBez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14" name="Straight Connector 13"/>
          <p:cNvCxnSpPr/>
          <p:nvPr/>
        </p:nvCxnSpPr>
        <p:spPr>
          <a:xfrm>
            <a:off x="5645150" y="6659563"/>
            <a:ext cx="1173163" cy="15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964238" y="6489700"/>
            <a:ext cx="893762"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57357" name="TextBox 16"/>
          <p:cNvSpPr txBox="1">
            <a:spLocks noChangeArrowheads="1"/>
          </p:cNvSpPr>
          <p:nvPr/>
        </p:nvSpPr>
        <p:spPr bwMode="auto">
          <a:xfrm>
            <a:off x="5535613" y="7156450"/>
            <a:ext cx="236537" cy="215900"/>
          </a:xfrm>
          <a:prstGeom prst="rect">
            <a:avLst/>
          </a:prstGeom>
          <a:noFill/>
          <a:ln w="9525">
            <a:noFill/>
            <a:miter lim="800000"/>
            <a:headEnd/>
            <a:tailEnd/>
          </a:ln>
        </p:spPr>
        <p:txBody>
          <a:bodyPr wrap="none">
            <a:spAutoFit/>
          </a:bodyPr>
          <a:lstStyle/>
          <a:p>
            <a:r>
              <a:rPr lang="en-US" sz="800"/>
              <a:t>2</a:t>
            </a:r>
          </a:p>
        </p:txBody>
      </p:sp>
      <p:sp>
        <p:nvSpPr>
          <p:cNvPr id="57358" name="TextBox 17"/>
          <p:cNvSpPr txBox="1">
            <a:spLocks noChangeArrowheads="1"/>
          </p:cNvSpPr>
          <p:nvPr/>
        </p:nvSpPr>
        <p:spPr bwMode="auto">
          <a:xfrm>
            <a:off x="5964238" y="7156450"/>
            <a:ext cx="234950" cy="215900"/>
          </a:xfrm>
          <a:prstGeom prst="rect">
            <a:avLst/>
          </a:prstGeom>
          <a:noFill/>
          <a:ln w="9525">
            <a:noFill/>
            <a:miter lim="800000"/>
            <a:headEnd/>
            <a:tailEnd/>
          </a:ln>
        </p:spPr>
        <p:txBody>
          <a:bodyPr wrap="none">
            <a:spAutoFit/>
          </a:bodyPr>
          <a:lstStyle/>
          <a:p>
            <a:r>
              <a:rPr lang="en-US" sz="800"/>
              <a:t>3</a:t>
            </a:r>
          </a:p>
        </p:txBody>
      </p:sp>
      <p:cxnSp>
        <p:nvCxnSpPr>
          <p:cNvPr id="20" name="Straight Connector 19"/>
          <p:cNvCxnSpPr>
            <a:endCxn id="57357" idx="0"/>
          </p:cNvCxnSpPr>
          <p:nvPr/>
        </p:nvCxnSpPr>
        <p:spPr>
          <a:xfrm rot="16200000" flipH="1">
            <a:off x="5401469" y="6903244"/>
            <a:ext cx="496887" cy="9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endCxn id="57358" idx="1"/>
          </p:cNvCxnSpPr>
          <p:nvPr/>
        </p:nvCxnSpPr>
        <p:spPr>
          <a:xfrm rot="5400000">
            <a:off x="5576888" y="6867525"/>
            <a:ext cx="784225" cy="9525"/>
          </a:xfrm>
          <a:prstGeom prst="line">
            <a:avLst/>
          </a:prstGeom>
        </p:spPr>
        <p:style>
          <a:lnRef idx="1">
            <a:schemeClr val="accent1"/>
          </a:lnRef>
          <a:fillRef idx="0">
            <a:schemeClr val="accent1"/>
          </a:fillRef>
          <a:effectRef idx="0">
            <a:schemeClr val="accent1"/>
          </a:effectRef>
          <a:fontRef idx="minor">
            <a:schemeClr val="tx1"/>
          </a:fontRef>
        </p:style>
      </p:cxnSp>
      <p:sp>
        <p:nvSpPr>
          <p:cNvPr id="57361" name="TextBox 22"/>
          <p:cNvSpPr txBox="1">
            <a:spLocks noChangeArrowheads="1"/>
          </p:cNvSpPr>
          <p:nvPr/>
        </p:nvSpPr>
        <p:spPr bwMode="auto">
          <a:xfrm>
            <a:off x="5038725" y="6738938"/>
            <a:ext cx="509588" cy="215900"/>
          </a:xfrm>
          <a:prstGeom prst="rect">
            <a:avLst/>
          </a:prstGeom>
          <a:noFill/>
          <a:ln w="9525">
            <a:noFill/>
            <a:miter lim="800000"/>
            <a:headEnd/>
            <a:tailEnd/>
          </a:ln>
        </p:spPr>
        <p:txBody>
          <a:bodyPr wrap="none">
            <a:spAutoFit/>
          </a:bodyPr>
          <a:lstStyle/>
          <a:p>
            <a:r>
              <a:rPr lang="en-US" sz="800"/>
              <a:t>demand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82947" name="Rectangle 3"/>
          <p:cNvSpPr>
            <a:spLocks noGrp="1" noChangeArrowheads="1"/>
          </p:cNvSpPr>
          <p:nvPr>
            <p:ph type="dt" sz="quarter" idx="1"/>
          </p:nvPr>
        </p:nvSpPr>
        <p:spPr>
          <a:noFill/>
        </p:spPr>
        <p:txBody>
          <a:bodyPr/>
          <a:lstStyle/>
          <a:p>
            <a:pPr defTabSz="974725"/>
            <a:fld id="{24B540E4-6497-44C6-AC40-FCDF6463B399}" type="datetime1">
              <a:rPr lang="en-US" smtClean="0"/>
              <a:pPr defTabSz="974725"/>
              <a:t>1/24/2011</a:t>
            </a:fld>
            <a:endParaRPr lang="en-US" smtClean="0"/>
          </a:p>
        </p:txBody>
      </p:sp>
      <p:sp>
        <p:nvSpPr>
          <p:cNvPr id="82948" name="Rectangle 6"/>
          <p:cNvSpPr>
            <a:spLocks noGrp="1" noChangeArrowheads="1"/>
          </p:cNvSpPr>
          <p:nvPr>
            <p:ph type="ftr" sz="quarter" idx="4"/>
          </p:nvPr>
        </p:nvSpPr>
        <p:spPr>
          <a:noFill/>
        </p:spPr>
        <p:txBody>
          <a:bodyPr/>
          <a:lstStyle/>
          <a:p>
            <a:pPr defTabSz="974725"/>
            <a:r>
              <a:rPr lang="en-US" smtClean="0"/>
              <a:t>© Van Mieghem</a:t>
            </a:r>
          </a:p>
        </p:txBody>
      </p:sp>
      <p:sp>
        <p:nvSpPr>
          <p:cNvPr id="82949" name="Rectangle 7"/>
          <p:cNvSpPr>
            <a:spLocks noGrp="1" noChangeArrowheads="1"/>
          </p:cNvSpPr>
          <p:nvPr>
            <p:ph type="sldNum" sz="quarter" idx="5"/>
          </p:nvPr>
        </p:nvSpPr>
        <p:spPr>
          <a:noFill/>
        </p:spPr>
        <p:txBody>
          <a:bodyPr/>
          <a:lstStyle/>
          <a:p>
            <a:pPr defTabSz="974725"/>
            <a:fld id="{D1BECBA8-7D73-4A0B-9CDB-F8A7F82CF0EB}" type="slidenum">
              <a:rPr lang="en-US" smtClean="0"/>
              <a:pPr defTabSz="974725"/>
              <a:t>31</a:t>
            </a:fld>
            <a:endParaRPr lang="en-US" smtClean="0"/>
          </a:p>
        </p:txBody>
      </p:sp>
      <p:sp>
        <p:nvSpPr>
          <p:cNvPr id="82950" name="Rectangle 2"/>
          <p:cNvSpPr>
            <a:spLocks noGrp="1" noRot="1" noChangeAspect="1" noChangeArrowheads="1" noTextEdit="1"/>
          </p:cNvSpPr>
          <p:nvPr>
            <p:ph type="sldImg"/>
          </p:nvPr>
        </p:nvSpPr>
        <p:spPr>
          <a:ln/>
        </p:spPr>
      </p:sp>
      <p:sp>
        <p:nvSpPr>
          <p:cNvPr id="82951" name="Rectangle 3"/>
          <p:cNvSpPr>
            <a:spLocks noGrp="1" noChangeArrowheads="1"/>
          </p:cNvSpPr>
          <p:nvPr>
            <p:ph type="body" idx="1"/>
          </p:nvPr>
        </p:nvSpPr>
        <p:spPr>
          <a:noFill/>
          <a:ln/>
        </p:spPr>
        <p:txBody>
          <a:bodyPr/>
          <a:lstStyle/>
          <a:p>
            <a:r>
              <a:rPr lang="en-US" smtClean="0"/>
              <a:t>The remainder are slides I used in the past when I had more time.</a:t>
            </a:r>
          </a:p>
          <a:p>
            <a:endParaRPr lang="en-US" smtClean="0"/>
          </a:p>
          <a:p>
            <a:r>
              <a:rPr lang="en-US" smtClean="0"/>
              <a:t>Japanese competitors flooded the market + entire market took a massive dive.</a:t>
            </a:r>
          </a:p>
          <a:p>
            <a:pPr lvl="1">
              <a:buFontTx/>
              <a:buChar char="•"/>
            </a:pPr>
            <a:r>
              <a:rPr lang="en-US" smtClean="0"/>
              <a:t> HD’s domestic share dropped from 77.5% in 1973 to 30% in 1983.</a:t>
            </a:r>
          </a:p>
          <a:p>
            <a:pPr lvl="1">
              <a:buFontTx/>
              <a:buChar char="•"/>
            </a:pPr>
            <a:r>
              <a:rPr lang="en-US" smtClean="0"/>
              <a:t> HD complained about inappropriate competitive pratices to the International Trade Commission (a federal agency) which led to Reagan imposing a 5 year tariff.</a:t>
            </a:r>
          </a:p>
          <a:p>
            <a:pPr>
              <a:buFontTx/>
              <a:buChar char="•"/>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83971" name="Rectangle 3"/>
          <p:cNvSpPr>
            <a:spLocks noGrp="1" noChangeArrowheads="1"/>
          </p:cNvSpPr>
          <p:nvPr>
            <p:ph type="dt" sz="quarter" idx="1"/>
          </p:nvPr>
        </p:nvSpPr>
        <p:spPr>
          <a:noFill/>
        </p:spPr>
        <p:txBody>
          <a:bodyPr/>
          <a:lstStyle/>
          <a:p>
            <a:pPr defTabSz="974725"/>
            <a:fld id="{D9AD9352-6405-40A9-A86C-ED7A8A8180AA}" type="datetime1">
              <a:rPr lang="en-US" smtClean="0"/>
              <a:pPr defTabSz="974725"/>
              <a:t>1/24/2011</a:t>
            </a:fld>
            <a:endParaRPr lang="en-US" smtClean="0"/>
          </a:p>
        </p:txBody>
      </p:sp>
      <p:sp>
        <p:nvSpPr>
          <p:cNvPr id="83972" name="Rectangle 6"/>
          <p:cNvSpPr>
            <a:spLocks noGrp="1" noChangeArrowheads="1"/>
          </p:cNvSpPr>
          <p:nvPr>
            <p:ph type="ftr" sz="quarter" idx="4"/>
          </p:nvPr>
        </p:nvSpPr>
        <p:spPr>
          <a:noFill/>
        </p:spPr>
        <p:txBody>
          <a:bodyPr/>
          <a:lstStyle/>
          <a:p>
            <a:pPr defTabSz="974725"/>
            <a:r>
              <a:rPr lang="en-US" smtClean="0"/>
              <a:t>© Van Mieghem</a:t>
            </a:r>
          </a:p>
        </p:txBody>
      </p:sp>
      <p:sp>
        <p:nvSpPr>
          <p:cNvPr id="83973" name="Rectangle 7"/>
          <p:cNvSpPr>
            <a:spLocks noGrp="1" noChangeArrowheads="1"/>
          </p:cNvSpPr>
          <p:nvPr>
            <p:ph type="sldNum" sz="quarter" idx="5"/>
          </p:nvPr>
        </p:nvSpPr>
        <p:spPr>
          <a:noFill/>
        </p:spPr>
        <p:txBody>
          <a:bodyPr/>
          <a:lstStyle/>
          <a:p>
            <a:pPr defTabSz="974725"/>
            <a:fld id="{F4CAE597-2488-468A-A66E-E2BA0BD74AAA}" type="slidenum">
              <a:rPr lang="en-US" smtClean="0"/>
              <a:pPr defTabSz="974725"/>
              <a:t>32</a:t>
            </a:fld>
            <a:endParaRPr lang="en-US" smtClean="0"/>
          </a:p>
        </p:txBody>
      </p:sp>
      <p:sp>
        <p:nvSpPr>
          <p:cNvPr id="83974" name="Rectangle 2"/>
          <p:cNvSpPr>
            <a:spLocks noGrp="1" noRot="1" noChangeAspect="1" noChangeArrowheads="1" noTextEdit="1"/>
          </p:cNvSpPr>
          <p:nvPr>
            <p:ph type="sldImg"/>
          </p:nvPr>
        </p:nvSpPr>
        <p:spPr>
          <a:xfrm>
            <a:off x="936625" y="98425"/>
            <a:ext cx="5440363" cy="4079875"/>
          </a:xfrm>
          <a:ln w="12700" cap="flat">
            <a:solidFill>
              <a:schemeClr val="tx1"/>
            </a:solidFill>
          </a:ln>
        </p:spPr>
      </p:sp>
      <p:sp>
        <p:nvSpPr>
          <p:cNvPr id="83975" name="Rectangle 3"/>
          <p:cNvSpPr>
            <a:spLocks noGrp="1" noChangeArrowheads="1"/>
          </p:cNvSpPr>
          <p:nvPr>
            <p:ph type="body" idx="1"/>
          </p:nvPr>
        </p:nvSpPr>
        <p:spPr>
          <a:xfrm>
            <a:off x="577850" y="4238625"/>
            <a:ext cx="6156325" cy="4778375"/>
          </a:xfrm>
          <a:solidFill>
            <a:srgbClr val="FFFFFF"/>
          </a:solidFill>
          <a:ln>
            <a:solidFill>
              <a:srgbClr val="000000"/>
            </a:solidFill>
          </a:ln>
        </p:spPr>
        <p:txBody>
          <a:bodyPr lIns="95643" tIns="47822" rIns="95643" bIns="47822"/>
          <a:lstStyle/>
          <a:p>
            <a:r>
              <a:rPr lang="en-US" smtClean="0"/>
              <a:t>These quotes are from Stalk’s article on Time: The next source of competitive advantage?</a:t>
            </a:r>
          </a:p>
          <a:p>
            <a:endParaRPr lang="en-US" smtClean="0"/>
          </a:p>
          <a:p>
            <a:r>
              <a:rPr lang="en-US" smtClean="0"/>
              <a:t>A: HY variety war</a:t>
            </a:r>
          </a:p>
          <a:p>
            <a:pPr>
              <a:buFontTx/>
              <a:buChar char="•"/>
            </a:pPr>
            <a:r>
              <a:rPr lang="en-US" smtClean="0"/>
              <a:t>In late 1970s, Japanese companies exploited flexibility to a new competitive weapon: the variety war. A classic example is the battle between Honda and Yamaha for supremacy in the motorcycle market.</a:t>
            </a:r>
          </a:p>
          <a:p>
            <a:pPr>
              <a:buFontTx/>
              <a:buChar char="•"/>
            </a:pPr>
            <a:r>
              <a:rPr lang="en-US" smtClean="0"/>
              <a:t>Y ignited the war in 1981 when it announced the opening of a new factory that would make it the world’s largest motorcycle manufacturer, a prestigious position held by Honda. But H had been concentrating its resources on growing the automobile business. Now, faced with Y’ overt and public challenge, Honda chose to counterattack. </a:t>
            </a:r>
          </a:p>
          <a:p>
            <a:pPr>
              <a:buFontTx/>
              <a:buChar char="•"/>
            </a:pPr>
            <a:r>
              <a:rPr lang="en-US" smtClean="0"/>
              <a:t>Honda launched its response with the war cry: The Japanese words are “Yamaha wo Tsubusu” or “Beat YAMAHA!” It cut prices, flooded channels, and rapidly increasing the rate of change in its product line, using variety and speed to bury Y. Starting from 60 models, H in 18 months, introduced or replaced 113 models, effectively turning over its product line twice. Y also began with 60 models but managed only 37 changes. Honda had made motorcycles design a matter of fashion and high tech against which Y products looked old and out of date.  </a:t>
            </a:r>
          </a:p>
          <a:p>
            <a:pPr>
              <a:buFontTx/>
              <a:buChar char="•"/>
            </a:pPr>
            <a:r>
              <a:rPr lang="en-US" smtClean="0"/>
              <a:t>At most intense point, Y had 12 months of inventory and finally surrendered in a public statement “we want to end the HY war. It is our fault. Of course there will be competition in the future but it will be based on a mutual recognition of our respective positions.”</a:t>
            </a:r>
          </a:p>
          <a:p>
            <a:pPr>
              <a:buFontTx/>
              <a:buChar char="•"/>
            </a:pPr>
            <a:endParaRPr lang="en-US" smtClean="0"/>
          </a:p>
          <a:p>
            <a:pPr>
              <a:buFontTx/>
              <a:buChar char="•"/>
            </a:pPr>
            <a:r>
              <a:rPr lang="en-US" smtClean="0"/>
              <a:t>The point: a glut of bikes on the market that were shipped to the US.  HD reduces volume from 50K/yr to 28K/yr!!</a:t>
            </a:r>
          </a:p>
          <a:p>
            <a:pPr>
              <a:buFontTx/>
              <a:buChar char="•"/>
            </a:pPr>
            <a:r>
              <a:rPr lang="en-US" smtClean="0"/>
              <a:t>It asked for import restrictions</a:t>
            </a:r>
          </a:p>
          <a:p>
            <a:pPr>
              <a:buFontTx/>
              <a:buChar char="•"/>
            </a:pPr>
            <a:r>
              <a:rPr lang="en-US" smtClean="0"/>
              <a:t>It’s response to strategic threat: fight (no), retreat (no), thus: adopt attacker’s operational system: adopt but rename lean ops!</a:t>
            </a:r>
          </a:p>
          <a:p>
            <a:pPr>
              <a:buFontTx/>
              <a:buChar char="•"/>
            </a:pPr>
            <a:endParaRPr lang="en-US" smtClean="0"/>
          </a:p>
          <a:p>
            <a:r>
              <a:rPr lang="en-US" smtClean="0"/>
              <a:t>A: compete on time:</a:t>
            </a:r>
          </a:p>
          <a:p>
            <a:pPr>
              <a:buFontTx/>
              <a:buChar char="•"/>
            </a:pPr>
            <a:r>
              <a:rPr lang="en-US" smtClean="0"/>
              <a:t>HD may use waiting time as “experience enhancer and waiting for your baby” but 2 years is too long. This is a negative example of competing by waiting. (Dave Storm claimed they never intentionally wanted to go for such long waits. “It’s bad business practice not to take $20k if a customer is just waving it to you.”</a:t>
            </a:r>
          </a:p>
          <a:p>
            <a:pPr>
              <a:buFontTx/>
              <a:buChar char="•"/>
            </a:pPr>
            <a:r>
              <a:rPr lang="en-US" smtClean="0"/>
              <a:t>A positive example: NetFlix against Walmart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86019" name="Rectangle 3"/>
          <p:cNvSpPr>
            <a:spLocks noGrp="1" noChangeArrowheads="1"/>
          </p:cNvSpPr>
          <p:nvPr>
            <p:ph type="dt" sz="quarter" idx="1"/>
          </p:nvPr>
        </p:nvSpPr>
        <p:spPr>
          <a:noFill/>
        </p:spPr>
        <p:txBody>
          <a:bodyPr/>
          <a:lstStyle/>
          <a:p>
            <a:pPr defTabSz="974725"/>
            <a:fld id="{D4B7F070-DC09-4FEE-BAEC-4D5EDCC3822C}" type="datetime1">
              <a:rPr lang="en-US" smtClean="0"/>
              <a:pPr defTabSz="974725"/>
              <a:t>1/24/2011</a:t>
            </a:fld>
            <a:endParaRPr lang="en-US" smtClean="0"/>
          </a:p>
        </p:txBody>
      </p:sp>
      <p:sp>
        <p:nvSpPr>
          <p:cNvPr id="86020" name="Rectangle 6"/>
          <p:cNvSpPr>
            <a:spLocks noGrp="1" noChangeArrowheads="1"/>
          </p:cNvSpPr>
          <p:nvPr>
            <p:ph type="ftr" sz="quarter" idx="4"/>
          </p:nvPr>
        </p:nvSpPr>
        <p:spPr>
          <a:noFill/>
        </p:spPr>
        <p:txBody>
          <a:bodyPr/>
          <a:lstStyle/>
          <a:p>
            <a:pPr defTabSz="974725"/>
            <a:r>
              <a:rPr lang="en-US" smtClean="0"/>
              <a:t>© Van Mieghem</a:t>
            </a:r>
          </a:p>
        </p:txBody>
      </p:sp>
      <p:sp>
        <p:nvSpPr>
          <p:cNvPr id="86021" name="Rectangle 7"/>
          <p:cNvSpPr>
            <a:spLocks noGrp="1" noChangeArrowheads="1"/>
          </p:cNvSpPr>
          <p:nvPr>
            <p:ph type="sldNum" sz="quarter" idx="5"/>
          </p:nvPr>
        </p:nvSpPr>
        <p:spPr>
          <a:noFill/>
        </p:spPr>
        <p:txBody>
          <a:bodyPr/>
          <a:lstStyle/>
          <a:p>
            <a:pPr defTabSz="974725"/>
            <a:fld id="{874B330C-F930-4682-AA97-CF8C0D04E9EB}" type="slidenum">
              <a:rPr lang="en-US" smtClean="0"/>
              <a:pPr defTabSz="974725"/>
              <a:t>33</a:t>
            </a:fld>
            <a:endParaRPr lang="en-US" smtClean="0"/>
          </a:p>
        </p:txBody>
      </p:sp>
      <p:sp>
        <p:nvSpPr>
          <p:cNvPr id="86022" name="Rectangle 2"/>
          <p:cNvSpPr>
            <a:spLocks noGrp="1" noRot="1" noChangeAspect="1" noChangeArrowheads="1" noTextEdit="1"/>
          </p:cNvSpPr>
          <p:nvPr>
            <p:ph type="sldImg"/>
          </p:nvPr>
        </p:nvSpPr>
        <p:spPr>
          <a:ln/>
        </p:spPr>
      </p:sp>
      <p:sp>
        <p:nvSpPr>
          <p:cNvPr id="8602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87043" name="Rectangle 3"/>
          <p:cNvSpPr>
            <a:spLocks noGrp="1" noChangeArrowheads="1"/>
          </p:cNvSpPr>
          <p:nvPr>
            <p:ph type="dt" sz="quarter" idx="1"/>
          </p:nvPr>
        </p:nvSpPr>
        <p:spPr>
          <a:noFill/>
        </p:spPr>
        <p:txBody>
          <a:bodyPr/>
          <a:lstStyle/>
          <a:p>
            <a:pPr defTabSz="974725"/>
            <a:fld id="{614EF740-BA74-4A0C-AFFB-80CE31D741C2}" type="datetime1">
              <a:rPr lang="en-US" smtClean="0"/>
              <a:pPr defTabSz="974725"/>
              <a:t>1/24/2011</a:t>
            </a:fld>
            <a:endParaRPr lang="en-US" smtClean="0"/>
          </a:p>
        </p:txBody>
      </p:sp>
      <p:sp>
        <p:nvSpPr>
          <p:cNvPr id="87044" name="Rectangle 6"/>
          <p:cNvSpPr>
            <a:spLocks noGrp="1" noChangeArrowheads="1"/>
          </p:cNvSpPr>
          <p:nvPr>
            <p:ph type="ftr" sz="quarter" idx="4"/>
          </p:nvPr>
        </p:nvSpPr>
        <p:spPr>
          <a:noFill/>
        </p:spPr>
        <p:txBody>
          <a:bodyPr/>
          <a:lstStyle/>
          <a:p>
            <a:pPr defTabSz="974725"/>
            <a:r>
              <a:rPr lang="en-US" smtClean="0"/>
              <a:t>© Van Mieghem</a:t>
            </a:r>
          </a:p>
        </p:txBody>
      </p:sp>
      <p:sp>
        <p:nvSpPr>
          <p:cNvPr id="87045" name="Rectangle 7"/>
          <p:cNvSpPr>
            <a:spLocks noGrp="1" noChangeArrowheads="1"/>
          </p:cNvSpPr>
          <p:nvPr>
            <p:ph type="sldNum" sz="quarter" idx="5"/>
          </p:nvPr>
        </p:nvSpPr>
        <p:spPr>
          <a:noFill/>
        </p:spPr>
        <p:txBody>
          <a:bodyPr/>
          <a:lstStyle/>
          <a:p>
            <a:pPr defTabSz="974725"/>
            <a:fld id="{E60BAC4A-84F9-4A82-9749-D385535DC9BA}" type="slidenum">
              <a:rPr lang="en-US" smtClean="0"/>
              <a:pPr defTabSz="974725"/>
              <a:t>34</a:t>
            </a:fld>
            <a:endParaRPr lang="en-US" smtClean="0"/>
          </a:p>
        </p:txBody>
      </p:sp>
      <p:sp>
        <p:nvSpPr>
          <p:cNvPr id="87046" name="Rectangle 2"/>
          <p:cNvSpPr>
            <a:spLocks noGrp="1" noRot="1" noChangeAspect="1" noChangeArrowheads="1" noTextEdit="1"/>
          </p:cNvSpPr>
          <p:nvPr>
            <p:ph type="sldImg"/>
          </p:nvPr>
        </p:nvSpPr>
        <p:spPr>
          <a:ln/>
        </p:spPr>
      </p:sp>
      <p:sp>
        <p:nvSpPr>
          <p:cNvPr id="870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88067" name="Rectangle 3"/>
          <p:cNvSpPr>
            <a:spLocks noGrp="1" noChangeArrowheads="1"/>
          </p:cNvSpPr>
          <p:nvPr>
            <p:ph type="dt" sz="quarter" idx="1"/>
          </p:nvPr>
        </p:nvSpPr>
        <p:spPr>
          <a:noFill/>
        </p:spPr>
        <p:txBody>
          <a:bodyPr/>
          <a:lstStyle/>
          <a:p>
            <a:pPr defTabSz="974725"/>
            <a:fld id="{0D2F4828-3755-4132-B3E7-0E3CCE99935F}" type="datetime1">
              <a:rPr lang="en-US" smtClean="0"/>
              <a:pPr defTabSz="974725"/>
              <a:t>1/24/2011</a:t>
            </a:fld>
            <a:endParaRPr lang="en-US" smtClean="0"/>
          </a:p>
        </p:txBody>
      </p:sp>
      <p:sp>
        <p:nvSpPr>
          <p:cNvPr id="88068" name="Rectangle 6"/>
          <p:cNvSpPr>
            <a:spLocks noGrp="1" noChangeArrowheads="1"/>
          </p:cNvSpPr>
          <p:nvPr>
            <p:ph type="ftr" sz="quarter" idx="4"/>
          </p:nvPr>
        </p:nvSpPr>
        <p:spPr>
          <a:noFill/>
        </p:spPr>
        <p:txBody>
          <a:bodyPr/>
          <a:lstStyle/>
          <a:p>
            <a:pPr defTabSz="974725"/>
            <a:r>
              <a:rPr lang="en-US" smtClean="0"/>
              <a:t>© Van Mieghem</a:t>
            </a:r>
          </a:p>
        </p:txBody>
      </p:sp>
      <p:sp>
        <p:nvSpPr>
          <p:cNvPr id="88069" name="Rectangle 7"/>
          <p:cNvSpPr>
            <a:spLocks noGrp="1" noChangeArrowheads="1"/>
          </p:cNvSpPr>
          <p:nvPr>
            <p:ph type="sldNum" sz="quarter" idx="5"/>
          </p:nvPr>
        </p:nvSpPr>
        <p:spPr>
          <a:noFill/>
        </p:spPr>
        <p:txBody>
          <a:bodyPr/>
          <a:lstStyle/>
          <a:p>
            <a:pPr defTabSz="974725"/>
            <a:fld id="{26878877-C4C8-4961-BA15-23842B974EB3}" type="slidenum">
              <a:rPr lang="en-US" smtClean="0"/>
              <a:pPr defTabSz="974725"/>
              <a:t>35</a:t>
            </a:fld>
            <a:endParaRPr lang="en-US" smtClean="0"/>
          </a:p>
        </p:txBody>
      </p:sp>
      <p:sp>
        <p:nvSpPr>
          <p:cNvPr id="88070" name="Rectangle 2"/>
          <p:cNvSpPr>
            <a:spLocks noGrp="1" noRot="1" noChangeAspect="1" noChangeArrowheads="1" noTextEdit="1"/>
          </p:cNvSpPr>
          <p:nvPr>
            <p:ph type="sldImg"/>
          </p:nvPr>
        </p:nvSpPr>
        <p:spPr>
          <a:ln/>
        </p:spPr>
      </p:sp>
      <p:sp>
        <p:nvSpPr>
          <p:cNvPr id="880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84995" name="Rectangle 3"/>
          <p:cNvSpPr>
            <a:spLocks noGrp="1" noChangeArrowheads="1"/>
          </p:cNvSpPr>
          <p:nvPr>
            <p:ph type="dt" sz="quarter" idx="1"/>
          </p:nvPr>
        </p:nvSpPr>
        <p:spPr>
          <a:noFill/>
        </p:spPr>
        <p:txBody>
          <a:bodyPr/>
          <a:lstStyle/>
          <a:p>
            <a:pPr defTabSz="974725"/>
            <a:fld id="{D77AEF47-F1D7-45CB-80AD-4433B2F7589A}" type="datetime1">
              <a:rPr lang="en-US" smtClean="0"/>
              <a:pPr defTabSz="974725"/>
              <a:t>1/24/2011</a:t>
            </a:fld>
            <a:endParaRPr lang="en-US" smtClean="0"/>
          </a:p>
        </p:txBody>
      </p:sp>
      <p:sp>
        <p:nvSpPr>
          <p:cNvPr id="84996" name="Rectangle 6"/>
          <p:cNvSpPr>
            <a:spLocks noGrp="1" noChangeArrowheads="1"/>
          </p:cNvSpPr>
          <p:nvPr>
            <p:ph type="ftr" sz="quarter" idx="4"/>
          </p:nvPr>
        </p:nvSpPr>
        <p:spPr>
          <a:noFill/>
        </p:spPr>
        <p:txBody>
          <a:bodyPr/>
          <a:lstStyle/>
          <a:p>
            <a:pPr defTabSz="974725"/>
            <a:r>
              <a:rPr lang="en-US" smtClean="0"/>
              <a:t>© Van Mieghem</a:t>
            </a:r>
          </a:p>
        </p:txBody>
      </p:sp>
      <p:sp>
        <p:nvSpPr>
          <p:cNvPr id="84997" name="Rectangle 7"/>
          <p:cNvSpPr>
            <a:spLocks noGrp="1" noChangeArrowheads="1"/>
          </p:cNvSpPr>
          <p:nvPr>
            <p:ph type="sldNum" sz="quarter" idx="5"/>
          </p:nvPr>
        </p:nvSpPr>
        <p:spPr>
          <a:noFill/>
        </p:spPr>
        <p:txBody>
          <a:bodyPr/>
          <a:lstStyle/>
          <a:p>
            <a:pPr defTabSz="974725"/>
            <a:fld id="{ABE9A546-1CA5-4DF0-98ED-BF251571A05A}" type="slidenum">
              <a:rPr lang="en-US" smtClean="0"/>
              <a:pPr defTabSz="974725"/>
              <a:t>3</a:t>
            </a:fld>
            <a:endParaRPr lang="en-US" smtClean="0"/>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r>
              <a:rPr lang="en-US" dirty="0" smtClean="0"/>
              <a:t>What is current problem?  </a:t>
            </a:r>
          </a:p>
          <a:p>
            <a:pPr lvl="1">
              <a:buFontTx/>
              <a:buChar char="•"/>
            </a:pPr>
            <a:r>
              <a:rPr lang="en-US" dirty="0" smtClean="0"/>
              <a:t> D&gt;S.  </a:t>
            </a:r>
          </a:p>
          <a:p>
            <a:pPr lvl="1">
              <a:buFontTx/>
              <a:buChar char="•"/>
            </a:pPr>
            <a:r>
              <a:rPr lang="en-US" dirty="0" smtClean="0"/>
              <a:t> Nice “problem”.  Other companies with this problem: Lexus (NYT 9/27/2003)</a:t>
            </a:r>
          </a:p>
          <a:p>
            <a:endParaRPr lang="en-US" dirty="0" smtClean="0"/>
          </a:p>
          <a:p>
            <a:r>
              <a:rPr lang="en-US" dirty="0" smtClean="0"/>
              <a:t>What are the results of D&gt;S?</a:t>
            </a:r>
          </a:p>
          <a:p>
            <a:pPr lvl="1">
              <a:buFontTx/>
              <a:buChar char="-"/>
            </a:pPr>
            <a:r>
              <a:rPr lang="en-US" dirty="0" smtClean="0"/>
              <a:t>Min I + MTO</a:t>
            </a:r>
          </a:p>
          <a:p>
            <a:pPr lvl="1">
              <a:buFontTx/>
              <a:buChar char="-"/>
            </a:pPr>
            <a:r>
              <a:rPr lang="en-US" dirty="0" smtClean="0"/>
              <a:t>Wait lists (enhances anticipation like expecting your baby, backlog)</a:t>
            </a:r>
          </a:p>
          <a:p>
            <a:pPr lvl="1">
              <a:buFontTx/>
              <a:buChar char="-"/>
            </a:pPr>
            <a:r>
              <a:rPr lang="en-US" dirty="0" smtClean="0"/>
              <a:t>No understanding of true demand = hedge against demand volatility</a:t>
            </a:r>
          </a:p>
          <a:p>
            <a:pPr lvl="1">
              <a:buFontTx/>
              <a:buChar char="-"/>
            </a:pPr>
            <a:r>
              <a:rPr lang="en-US" dirty="0" smtClean="0"/>
              <a:t>Less learning curve</a:t>
            </a:r>
          </a:p>
          <a:p>
            <a:pPr lvl="1">
              <a:buFontTx/>
              <a:buChar char="-"/>
            </a:pPr>
            <a:r>
              <a:rPr lang="en-US" dirty="0" smtClean="0"/>
              <a:t>Strategic: inviting entry, dealer control through allocation!</a:t>
            </a:r>
          </a:p>
          <a:p>
            <a:pPr lvl="1">
              <a:buFontTx/>
              <a:buChar char="-"/>
            </a:pPr>
            <a:endParaRPr lang="en-US" dirty="0" smtClean="0"/>
          </a:p>
          <a:p>
            <a:pPr lvl="0">
              <a:buFontTx/>
              <a:buChar char="-"/>
            </a:pPr>
            <a:endParaRPr lang="en-US" dirty="0" smtClean="0"/>
          </a:p>
          <a:p>
            <a:pPr lvl="0">
              <a:buFontTx/>
              <a:buChar char="-"/>
            </a:pPr>
            <a:r>
              <a:rPr lang="en-US" dirty="0" smtClean="0"/>
              <a:t>The output</a:t>
            </a:r>
            <a:r>
              <a:rPr lang="en-US" baseline="0" dirty="0" smtClean="0"/>
              <a:t> strategies are nice examples of “capacity strategies”– next slide</a:t>
            </a: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89091" name="Rectangle 3"/>
          <p:cNvSpPr>
            <a:spLocks noGrp="1" noChangeArrowheads="1"/>
          </p:cNvSpPr>
          <p:nvPr>
            <p:ph type="dt" sz="quarter" idx="1"/>
          </p:nvPr>
        </p:nvSpPr>
        <p:spPr>
          <a:noFill/>
        </p:spPr>
        <p:txBody>
          <a:bodyPr/>
          <a:lstStyle/>
          <a:p>
            <a:pPr defTabSz="974725"/>
            <a:fld id="{EC7D89DE-01AA-4754-9D1E-C93805DB06B5}" type="datetime1">
              <a:rPr lang="en-US" smtClean="0"/>
              <a:pPr defTabSz="974725"/>
              <a:t>1/24/2011</a:t>
            </a:fld>
            <a:endParaRPr lang="en-US" smtClean="0"/>
          </a:p>
        </p:txBody>
      </p:sp>
      <p:sp>
        <p:nvSpPr>
          <p:cNvPr id="89092" name="Rectangle 6"/>
          <p:cNvSpPr>
            <a:spLocks noGrp="1" noChangeArrowheads="1"/>
          </p:cNvSpPr>
          <p:nvPr>
            <p:ph type="ftr" sz="quarter" idx="4"/>
          </p:nvPr>
        </p:nvSpPr>
        <p:spPr>
          <a:noFill/>
        </p:spPr>
        <p:txBody>
          <a:bodyPr/>
          <a:lstStyle/>
          <a:p>
            <a:pPr defTabSz="974725"/>
            <a:r>
              <a:rPr lang="en-US" smtClean="0"/>
              <a:t>© Van Mieghem</a:t>
            </a:r>
          </a:p>
        </p:txBody>
      </p:sp>
      <p:sp>
        <p:nvSpPr>
          <p:cNvPr id="89093" name="Rectangle 7"/>
          <p:cNvSpPr>
            <a:spLocks noGrp="1" noChangeArrowheads="1"/>
          </p:cNvSpPr>
          <p:nvPr>
            <p:ph type="sldNum" sz="quarter" idx="5"/>
          </p:nvPr>
        </p:nvSpPr>
        <p:spPr>
          <a:noFill/>
        </p:spPr>
        <p:txBody>
          <a:bodyPr/>
          <a:lstStyle/>
          <a:p>
            <a:pPr defTabSz="974725"/>
            <a:fld id="{1D0907E7-15D9-442D-9DCD-972712CCEB64}" type="slidenum">
              <a:rPr lang="en-US" smtClean="0"/>
              <a:pPr defTabSz="974725"/>
              <a:t>36</a:t>
            </a:fld>
            <a:endParaRPr lang="en-US" smtClean="0"/>
          </a:p>
        </p:txBody>
      </p:sp>
      <p:sp>
        <p:nvSpPr>
          <p:cNvPr id="89094" name="Rectangle 2"/>
          <p:cNvSpPr>
            <a:spLocks noGrp="1" noRot="1" noChangeAspect="1" noChangeArrowheads="1" noTextEdit="1"/>
          </p:cNvSpPr>
          <p:nvPr>
            <p:ph type="sldImg"/>
          </p:nvPr>
        </p:nvSpPr>
        <p:spPr>
          <a:ln/>
        </p:spPr>
      </p:sp>
      <p:sp>
        <p:nvSpPr>
          <p:cNvPr id="890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90115" name="Rectangle 3"/>
          <p:cNvSpPr>
            <a:spLocks noGrp="1" noChangeArrowheads="1"/>
          </p:cNvSpPr>
          <p:nvPr>
            <p:ph type="dt" sz="quarter" idx="1"/>
          </p:nvPr>
        </p:nvSpPr>
        <p:spPr>
          <a:noFill/>
        </p:spPr>
        <p:txBody>
          <a:bodyPr/>
          <a:lstStyle/>
          <a:p>
            <a:pPr defTabSz="974725"/>
            <a:fld id="{EDFA50BA-D01B-46ED-86D4-04FA06CDEE42}" type="datetime1">
              <a:rPr lang="en-US" smtClean="0"/>
              <a:pPr defTabSz="974725"/>
              <a:t>1/24/2011</a:t>
            </a:fld>
            <a:endParaRPr lang="en-US" smtClean="0"/>
          </a:p>
        </p:txBody>
      </p:sp>
      <p:sp>
        <p:nvSpPr>
          <p:cNvPr id="90116" name="Rectangle 6"/>
          <p:cNvSpPr>
            <a:spLocks noGrp="1" noChangeArrowheads="1"/>
          </p:cNvSpPr>
          <p:nvPr>
            <p:ph type="ftr" sz="quarter" idx="4"/>
          </p:nvPr>
        </p:nvSpPr>
        <p:spPr>
          <a:noFill/>
        </p:spPr>
        <p:txBody>
          <a:bodyPr/>
          <a:lstStyle/>
          <a:p>
            <a:pPr defTabSz="974725"/>
            <a:r>
              <a:rPr lang="en-US" smtClean="0"/>
              <a:t>© Van Mieghem</a:t>
            </a:r>
          </a:p>
        </p:txBody>
      </p:sp>
      <p:sp>
        <p:nvSpPr>
          <p:cNvPr id="90117" name="Rectangle 7"/>
          <p:cNvSpPr>
            <a:spLocks noGrp="1" noChangeArrowheads="1"/>
          </p:cNvSpPr>
          <p:nvPr>
            <p:ph type="sldNum" sz="quarter" idx="5"/>
          </p:nvPr>
        </p:nvSpPr>
        <p:spPr>
          <a:noFill/>
        </p:spPr>
        <p:txBody>
          <a:bodyPr/>
          <a:lstStyle/>
          <a:p>
            <a:pPr defTabSz="974725"/>
            <a:fld id="{2EBE930D-3952-43E3-BF21-465C8D9231E4}" type="slidenum">
              <a:rPr lang="en-US" smtClean="0"/>
              <a:pPr defTabSz="974725"/>
              <a:t>37</a:t>
            </a:fld>
            <a:endParaRPr lang="en-US" smtClean="0"/>
          </a:p>
        </p:txBody>
      </p:sp>
      <p:sp>
        <p:nvSpPr>
          <p:cNvPr id="90118" name="Rectangle 2"/>
          <p:cNvSpPr>
            <a:spLocks noGrp="1" noRot="1" noChangeAspect="1" noChangeArrowheads="1" noTextEdit="1"/>
          </p:cNvSpPr>
          <p:nvPr>
            <p:ph type="sldImg"/>
          </p:nvPr>
        </p:nvSpPr>
        <p:spPr>
          <a:ln/>
        </p:spPr>
      </p:sp>
      <p:sp>
        <p:nvSpPr>
          <p:cNvPr id="47111" name="Rectangle 3"/>
          <p:cNvSpPr>
            <a:spLocks noGrp="1" noChangeArrowheads="1"/>
          </p:cNvSpPr>
          <p:nvPr>
            <p:ph type="body" idx="1"/>
          </p:nvPr>
        </p:nvSpPr>
        <p:spPr>
          <a:ln/>
        </p:spPr>
        <p:txBody>
          <a:bodyPr/>
          <a:lstStyle/>
          <a:p>
            <a:pPr>
              <a:defRPr/>
            </a:pPr>
            <a:r>
              <a:rPr lang="en-US" dirty="0" smtClean="0"/>
              <a:t>This is an illustration of:</a:t>
            </a:r>
          </a:p>
          <a:p>
            <a:pPr marL="228600" indent="-228600">
              <a:buFont typeface="+mj-lt"/>
              <a:buAutoNum type="arabicPeriod"/>
              <a:defRPr/>
            </a:pPr>
            <a:r>
              <a:rPr lang="en-US" dirty="0" smtClean="0"/>
              <a:t>The delta cost, delta differentiation type of graph we saw with ACC: Harley’s differentiation strategy may have a cost-disadvantage and the question is what the customer extra willingness-to-pay  is?</a:t>
            </a:r>
          </a:p>
          <a:p>
            <a:pPr marL="228600" indent="-228600">
              <a:buFont typeface="+mj-lt"/>
              <a:buAutoNum type="arabicPeriod"/>
              <a:defRPr/>
            </a:pPr>
            <a:r>
              <a:rPr lang="en-US" dirty="0" smtClean="0"/>
              <a:t>To estimate the WTP, you can use some competitive economics here to estimate what would happen on optimal pricing by comparing monopoly price to oligopoly.  This analysis gives insight into:</a:t>
            </a:r>
          </a:p>
          <a:p>
            <a:pPr marL="685800" lvl="1" indent="-228600">
              <a:buFont typeface="Arial" pitchFamily="34" charset="0"/>
              <a:buChar char="•"/>
              <a:defRPr/>
            </a:pPr>
            <a:r>
              <a:rPr lang="en-US" dirty="0" smtClean="0"/>
              <a:t>Value of differentiation</a:t>
            </a:r>
          </a:p>
          <a:p>
            <a:pPr marL="685800" lvl="1" indent="-228600">
              <a:buFont typeface="Arial" pitchFamily="34" charset="0"/>
              <a:buChar char="•"/>
              <a:defRPr/>
            </a:pPr>
            <a:r>
              <a:rPr lang="en-US" dirty="0" smtClean="0"/>
              <a:t>Price elasticity: how much should we increase price if demand increases?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91139" name="Rectangle 3"/>
          <p:cNvSpPr>
            <a:spLocks noGrp="1" noChangeArrowheads="1"/>
          </p:cNvSpPr>
          <p:nvPr>
            <p:ph type="dt" sz="quarter" idx="1"/>
          </p:nvPr>
        </p:nvSpPr>
        <p:spPr>
          <a:noFill/>
        </p:spPr>
        <p:txBody>
          <a:bodyPr/>
          <a:lstStyle/>
          <a:p>
            <a:pPr defTabSz="974725"/>
            <a:fld id="{DCFC0B68-DFBA-4510-B5D2-B563E061E387}" type="datetime1">
              <a:rPr lang="en-US" smtClean="0"/>
              <a:pPr defTabSz="974725"/>
              <a:t>1/24/2011</a:t>
            </a:fld>
            <a:endParaRPr lang="en-US" smtClean="0"/>
          </a:p>
        </p:txBody>
      </p:sp>
      <p:sp>
        <p:nvSpPr>
          <p:cNvPr id="91140" name="Rectangle 6"/>
          <p:cNvSpPr>
            <a:spLocks noGrp="1" noChangeArrowheads="1"/>
          </p:cNvSpPr>
          <p:nvPr>
            <p:ph type="ftr" sz="quarter" idx="4"/>
          </p:nvPr>
        </p:nvSpPr>
        <p:spPr>
          <a:noFill/>
        </p:spPr>
        <p:txBody>
          <a:bodyPr/>
          <a:lstStyle/>
          <a:p>
            <a:pPr defTabSz="974725"/>
            <a:r>
              <a:rPr lang="en-US" smtClean="0"/>
              <a:t>© Van Mieghem</a:t>
            </a:r>
          </a:p>
        </p:txBody>
      </p:sp>
      <p:sp>
        <p:nvSpPr>
          <p:cNvPr id="91141" name="Rectangle 7"/>
          <p:cNvSpPr>
            <a:spLocks noGrp="1" noChangeArrowheads="1"/>
          </p:cNvSpPr>
          <p:nvPr>
            <p:ph type="sldNum" sz="quarter" idx="5"/>
          </p:nvPr>
        </p:nvSpPr>
        <p:spPr>
          <a:noFill/>
        </p:spPr>
        <p:txBody>
          <a:bodyPr/>
          <a:lstStyle/>
          <a:p>
            <a:pPr defTabSz="974725"/>
            <a:fld id="{65E6DC79-375B-4BD2-A763-A95D25C4F361}" type="slidenum">
              <a:rPr lang="en-US" smtClean="0"/>
              <a:pPr defTabSz="974725"/>
              <a:t>38</a:t>
            </a:fld>
            <a:endParaRPr lang="en-US" smtClean="0"/>
          </a:p>
        </p:txBody>
      </p:sp>
      <p:sp>
        <p:nvSpPr>
          <p:cNvPr id="91142" name="Rectangle 2"/>
          <p:cNvSpPr>
            <a:spLocks noGrp="1" noRot="1" noChangeAspect="1" noChangeArrowheads="1" noTextEdit="1"/>
          </p:cNvSpPr>
          <p:nvPr>
            <p:ph type="sldImg"/>
          </p:nvPr>
        </p:nvSpPr>
        <p:spPr>
          <a:ln/>
        </p:spPr>
      </p:sp>
      <p:sp>
        <p:nvSpPr>
          <p:cNvPr id="91143" name="Rectangle 3"/>
          <p:cNvSpPr>
            <a:spLocks noGrp="1" noChangeArrowheads="1"/>
          </p:cNvSpPr>
          <p:nvPr>
            <p:ph type="body" idx="1"/>
          </p:nvPr>
        </p:nvSpPr>
        <p:spPr>
          <a:noFill/>
          <a:ln/>
        </p:spPr>
        <p:txBody>
          <a:bodyPr/>
          <a:lstStyle/>
          <a:p>
            <a:r>
              <a:rPr lang="en-US" smtClean="0"/>
              <a:t>These drivers now suggest actions to improve capacity sizing: look at each driver and discuss actions (if time; o/w see book).</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28600" lvl="0" indent="-228600">
              <a:buFont typeface="+mj-lt"/>
              <a:buNone/>
              <a:defRPr/>
            </a:pPr>
            <a:r>
              <a:rPr lang="en-US" sz="1200" dirty="0" smtClean="0"/>
              <a:t>Three capacity strategy options in Harley case: </a:t>
            </a:r>
          </a:p>
          <a:p>
            <a:pPr marL="157163" indent="-157163">
              <a:lnSpc>
                <a:spcPct val="80000"/>
              </a:lnSpc>
            </a:pPr>
            <a:r>
              <a:rPr lang="en-US" sz="1200" i="1" dirty="0" smtClean="0"/>
              <a:t>		Size	Timing</a:t>
            </a:r>
          </a:p>
          <a:p>
            <a:pPr marL="157163" indent="-157163">
              <a:lnSpc>
                <a:spcPct val="80000"/>
              </a:lnSpc>
              <a:buFontTx/>
              <a:buAutoNum type="arabicPeriod"/>
            </a:pPr>
            <a:r>
              <a:rPr lang="en-US" sz="1200" dirty="0" smtClean="0"/>
              <a:t>Outsource: 150k	10% p.a. (draw linear increase with cap)</a:t>
            </a:r>
          </a:p>
          <a:p>
            <a:pPr marL="157163" indent="-157163">
              <a:lnSpc>
                <a:spcPct val="80000"/>
              </a:lnSpc>
              <a:buFontTx/>
              <a:buAutoNum type="arabicPeriod"/>
            </a:pPr>
            <a:r>
              <a:rPr lang="en-US" sz="1200" dirty="0" smtClean="0"/>
              <a:t>Brown:	200k	2 years</a:t>
            </a:r>
          </a:p>
          <a:p>
            <a:pPr marL="157163" indent="-157163">
              <a:lnSpc>
                <a:spcPct val="80000"/>
              </a:lnSpc>
              <a:buFontTx/>
              <a:buAutoNum type="arabicPeriod"/>
            </a:pPr>
            <a:r>
              <a:rPr lang="en-US" sz="1200" dirty="0" smtClean="0"/>
              <a:t>Green:	210k	3 years [also must decide on type &amp; location]</a:t>
            </a:r>
          </a:p>
          <a:p>
            <a:pPr marL="157163" indent="-157163">
              <a:lnSpc>
                <a:spcPct val="80000"/>
              </a:lnSpc>
              <a:buFontTx/>
              <a:buAutoNum type="arabicPeriod"/>
            </a:pPr>
            <a:endParaRPr lang="en-US" sz="1200" dirty="0" smtClean="0"/>
          </a:p>
          <a:p>
            <a:pPr marL="157163" indent="-157163">
              <a:lnSpc>
                <a:spcPct val="80000"/>
              </a:lnSpc>
            </a:pPr>
            <a:r>
              <a:rPr lang="en-US" sz="1200" dirty="0" smtClean="0"/>
              <a:t>The case asks us to assess these three capacity expansion methods to two others.  </a:t>
            </a:r>
            <a:r>
              <a:rPr lang="en-US" sz="1200" i="1" dirty="0" smtClean="0"/>
              <a:t>How do you value the small difference between 2 and 3? Need PV of small extra sales slice in  graph above.</a:t>
            </a:r>
          </a:p>
          <a:p>
            <a:pPr marL="157163" indent="-157163">
              <a:lnSpc>
                <a:spcPct val="80000"/>
              </a:lnSpc>
            </a:pPr>
            <a:r>
              <a:rPr lang="en-US" sz="1200" i="0" dirty="0" smtClean="0"/>
              <a:t>Note:</a:t>
            </a:r>
            <a:r>
              <a:rPr lang="en-US" sz="1200" i="0" baseline="0" dirty="0" smtClean="0"/>
              <a:t> impact of  a) improvement on capacity (see later); b) innovation and NPD (next week in Lilly)</a:t>
            </a:r>
            <a:endParaRPr lang="en-US" sz="1200" i="0" dirty="0" smtClean="0"/>
          </a:p>
          <a:p>
            <a:pPr marL="157163" indent="-157163">
              <a:lnSpc>
                <a:spcPct val="80000"/>
              </a:lnSpc>
            </a:pPr>
            <a:endParaRPr lang="en-US" sz="1200" dirty="0" smtClean="0"/>
          </a:p>
          <a:p>
            <a:pPr marL="157163" indent="-157163">
              <a:lnSpc>
                <a:spcPct val="80000"/>
              </a:lnSpc>
            </a:pPr>
            <a:r>
              <a:rPr lang="en-US" sz="1200" dirty="0" smtClean="0"/>
              <a:t>First we can have a quick qualitative evaluation of the five strategies (next slide)</a:t>
            </a:r>
          </a:p>
          <a:p>
            <a:pPr marL="157163" indent="-157163">
              <a:lnSpc>
                <a:spcPct val="80000"/>
              </a:lnSpc>
            </a:pPr>
            <a:endParaRPr lang="en-US" sz="1200" dirty="0" smtClean="0"/>
          </a:p>
          <a:p>
            <a:pPr marL="157163" indent="-157163">
              <a:lnSpc>
                <a:spcPct val="80000"/>
              </a:lnSpc>
            </a:pPr>
            <a:r>
              <a:rPr lang="en-US" sz="1200" dirty="0" smtClean="0"/>
              <a:t>OLDER: no longer enough</a:t>
            </a:r>
            <a:r>
              <a:rPr lang="en-US" sz="1200" baseline="0" dirty="0" smtClean="0"/>
              <a:t> time for this:</a:t>
            </a:r>
            <a:endParaRPr lang="en-US" sz="1200" dirty="0" smtClean="0"/>
          </a:p>
          <a:p>
            <a:pPr marL="157163" indent="-157163">
              <a:lnSpc>
                <a:spcPct val="80000"/>
              </a:lnSpc>
            </a:pPr>
            <a:endParaRPr lang="en-US" sz="1200" dirty="0" smtClean="0"/>
          </a:p>
          <a:p>
            <a:pPr>
              <a:buFont typeface="Wingdings" pitchFamily="2" charset="2"/>
              <a:buChar char="Ø"/>
              <a:defRPr/>
            </a:pPr>
            <a:r>
              <a:rPr lang="en-US" sz="1200" dirty="0" smtClean="0"/>
              <a:t>Discuss the key trade-offs in each of the four decisions:</a:t>
            </a:r>
          </a:p>
          <a:p>
            <a:pPr lvl="1">
              <a:buFont typeface="Wingdings" pitchFamily="2" charset="2"/>
              <a:buChar char="Ø"/>
              <a:defRPr/>
            </a:pPr>
            <a:r>
              <a:rPr lang="en-US" sz="1200" dirty="0" smtClean="0"/>
              <a:t>Sizing: cost of excess capacity vs. cost of capacity shortfall</a:t>
            </a:r>
          </a:p>
          <a:p>
            <a:pPr lvl="1">
              <a:buFont typeface="Wingdings" pitchFamily="2" charset="2"/>
              <a:buChar char="Ø"/>
              <a:defRPr/>
            </a:pPr>
            <a:r>
              <a:rPr lang="en-US" sz="1200" dirty="0" smtClean="0"/>
              <a:t>Timing: cost of capacity adjustment vs. continuing cost of excess or shortage</a:t>
            </a:r>
          </a:p>
          <a:p>
            <a:pPr lvl="1">
              <a:buFont typeface="Wingdings" pitchFamily="2" charset="2"/>
              <a:buChar char="Ø"/>
              <a:defRPr/>
            </a:pPr>
            <a:r>
              <a:rPr lang="en-US" sz="1200" dirty="0" smtClean="0"/>
              <a:t>Type: labor vs. capital? Dedicated vs. Flexible?</a:t>
            </a:r>
          </a:p>
          <a:p>
            <a:pPr lvl="1">
              <a:buFont typeface="Wingdings" pitchFamily="2" charset="2"/>
              <a:buChar char="Ø"/>
              <a:defRPr/>
            </a:pPr>
            <a:r>
              <a:rPr lang="en-US" sz="1200" dirty="0" smtClean="0"/>
              <a:t>Location: centralized vs. distributed (</a:t>
            </a:r>
            <a:r>
              <a:rPr lang="en-US" sz="1200" dirty="0" err="1" smtClean="0"/>
              <a:t>EoS</a:t>
            </a:r>
            <a:r>
              <a:rPr lang="en-US" sz="1200" dirty="0" smtClean="0"/>
              <a:t> and risk pooling vs. transportation and lead time)</a:t>
            </a:r>
          </a:p>
          <a:p>
            <a:pPr marL="157163" indent="-157163">
              <a:lnSpc>
                <a:spcPct val="80000"/>
              </a:lnSpc>
            </a:pPr>
            <a:endParaRPr lang="en-US" dirty="0" smtClean="0"/>
          </a:p>
          <a:p>
            <a:pPr marL="157163" indent="-157163">
              <a:lnSpc>
                <a:spcPct val="80000"/>
              </a:lnSpc>
            </a:pPr>
            <a:r>
              <a:rPr lang="en-US" dirty="0" smtClean="0"/>
              <a:t>To focus on operations strategy, let us consider the framework.</a:t>
            </a:r>
          </a:p>
          <a:p>
            <a:pPr marL="157163" indent="-157163">
              <a:lnSpc>
                <a:spcPct val="80000"/>
              </a:lnSpc>
            </a:pPr>
            <a:endParaRPr lang="en-US" dirty="0" smtClean="0"/>
          </a:p>
          <a:p>
            <a:pPr marL="157163" indent="-157163">
              <a:lnSpc>
                <a:spcPct val="80000"/>
              </a:lnSpc>
            </a:pPr>
            <a:r>
              <a:rPr lang="en-US" dirty="0" smtClean="0"/>
              <a:t>Goal: Grow the company by keeping current customers and expanding into new (Buell!) while staying consistently profitable and keeping into account competition.</a:t>
            </a:r>
          </a:p>
          <a:p>
            <a:pPr marL="157163" indent="-157163">
              <a:lnSpc>
                <a:spcPct val="80000"/>
              </a:lnSpc>
            </a:pPr>
            <a:r>
              <a:rPr lang="en-US" dirty="0" smtClean="0"/>
              <a:t>Main financial lever?  Well, clearly: grow revenues. This company has not been known as the DJC-type best-in-class productivity leader!</a:t>
            </a:r>
          </a:p>
          <a:p>
            <a:pPr marL="157163" indent="-157163">
              <a:lnSpc>
                <a:spcPct val="80000"/>
              </a:lnSpc>
            </a:pPr>
            <a:r>
              <a:rPr lang="en-US" dirty="0" err="1" smtClean="0"/>
              <a:t>Mkt</a:t>
            </a:r>
            <a:r>
              <a:rPr lang="en-US" dirty="0" smtClean="0"/>
              <a:t> view: </a:t>
            </a:r>
          </a:p>
          <a:p>
            <a:pPr marL="631825" lvl="1" indent="-157163">
              <a:lnSpc>
                <a:spcPct val="80000"/>
              </a:lnSpc>
            </a:pPr>
            <a:r>
              <a:rPr lang="en-US" dirty="0" smtClean="0"/>
              <a:t>Value prop: Q &amp; V way before P and T!  Main market segment is heavy weight </a:t>
            </a:r>
            <a:r>
              <a:rPr lang="en-US" dirty="0" err="1" smtClean="0"/>
              <a:t>tourers</a:t>
            </a:r>
            <a:r>
              <a:rPr lang="en-US" dirty="0" smtClean="0"/>
              <a:t> and customs (now also expanding into Buell performance).  This isn’t time-based competition!  </a:t>
            </a:r>
            <a:r>
              <a:rPr lang="en-US" i="1" dirty="0" smtClean="0"/>
              <a:t>How long do you like to wait for your baby?</a:t>
            </a:r>
            <a:endParaRPr lang="en-US" dirty="0" smtClean="0"/>
          </a:p>
          <a:p>
            <a:pPr marL="631825" lvl="1" indent="-157163">
              <a:lnSpc>
                <a:spcPct val="80000"/>
              </a:lnSpc>
            </a:pPr>
            <a:r>
              <a:rPr lang="en-US" dirty="0" smtClean="0"/>
              <a:t>This is the </a:t>
            </a:r>
            <a:r>
              <a:rPr lang="en-US" i="1" dirty="0" smtClean="0"/>
              <a:t>customer intimacy </a:t>
            </a:r>
            <a:r>
              <a:rPr lang="en-US" dirty="0" smtClean="0"/>
              <a:t>company!  But which functions are mostly supporting this value proposition?</a:t>
            </a:r>
          </a:p>
          <a:p>
            <a:pPr marL="631825" lvl="1" indent="-157163">
              <a:lnSpc>
                <a:spcPct val="80000"/>
              </a:lnSpc>
            </a:pPr>
            <a:r>
              <a:rPr lang="en-US" dirty="0" smtClean="0"/>
              <a:t>Not </a:t>
            </a:r>
            <a:r>
              <a:rPr lang="en-US" dirty="0" err="1" smtClean="0"/>
              <a:t>mkt</a:t>
            </a:r>
            <a:r>
              <a:rPr lang="en-US" dirty="0" smtClean="0"/>
              <a:t>: no formal budget until 1996</a:t>
            </a:r>
          </a:p>
          <a:p>
            <a:pPr marL="631825" lvl="1" indent="-157163">
              <a:lnSpc>
                <a:spcPct val="80000"/>
              </a:lnSpc>
            </a:pPr>
            <a:r>
              <a:rPr lang="en-US" dirty="0" smtClean="0"/>
              <a:t>Not finance</a:t>
            </a:r>
          </a:p>
          <a:p>
            <a:pPr marL="157163" indent="-157163">
              <a:lnSpc>
                <a:spcPct val="80000"/>
              </a:lnSpc>
              <a:buClr>
                <a:srgbClr val="FF0000"/>
              </a:buClr>
              <a:buFont typeface="Wingdings" pitchFamily="2" charset="2"/>
              <a:buChar char="Ø"/>
            </a:pPr>
            <a:r>
              <a:rPr lang="en-US" dirty="0" smtClean="0"/>
              <a:t> So it must be ops: </a:t>
            </a:r>
            <a:r>
              <a:rPr lang="en-US" i="1" dirty="0" smtClean="0"/>
              <a:t>which ops drivers are key?</a:t>
            </a:r>
          </a:p>
          <a:p>
            <a:pPr marL="631825" lvl="1" indent="-157163">
              <a:lnSpc>
                <a:spcPct val="80000"/>
              </a:lnSpc>
            </a:pPr>
            <a:r>
              <a:rPr lang="en-US" dirty="0" smtClean="0"/>
              <a:t>Admittedly, not in mfg prowess, but probably in  product design (“styling, sound and feel”) where we want to keep tradition (huge repercussion on our approach to innovation)</a:t>
            </a:r>
          </a:p>
          <a:p>
            <a:pPr marL="157163" indent="-157163">
              <a:lnSpc>
                <a:spcPct val="80000"/>
              </a:lnSpc>
            </a:pPr>
            <a:r>
              <a:rPr lang="en-US" dirty="0" smtClean="0"/>
              <a:t>Competition: main competitors?  What’s different with Honda (largest) and BMW (closed similar company to HD as niche player): both have car companies and great eng.  what about new entry threat?</a:t>
            </a:r>
          </a:p>
          <a:p>
            <a:pPr marL="157163" indent="-157163">
              <a:lnSpc>
                <a:spcPct val="80000"/>
              </a:lnSpc>
            </a:pPr>
            <a:endParaRPr lang="en-US" dirty="0" smtClean="0"/>
          </a:p>
          <a:p>
            <a:pPr marL="157163" indent="-157163">
              <a:lnSpc>
                <a:spcPct val="80000"/>
              </a:lnSpc>
            </a:pPr>
            <a:r>
              <a:rPr lang="en-US" dirty="0" smtClean="0"/>
              <a:t>Related issues:</a:t>
            </a:r>
          </a:p>
          <a:p>
            <a:pPr marL="631825" lvl="1" indent="-157163">
              <a:lnSpc>
                <a:spcPct val="80000"/>
              </a:lnSpc>
              <a:buFontTx/>
              <a:buChar char="•"/>
            </a:pPr>
            <a:r>
              <a:rPr lang="en-US" dirty="0" smtClean="0"/>
              <a:t>Our main issue will be capacity strategy, interlaced with outsourcing and facility choice</a:t>
            </a:r>
          </a:p>
          <a:p>
            <a:pPr marL="631825" lvl="1" indent="-157163">
              <a:lnSpc>
                <a:spcPct val="80000"/>
              </a:lnSpc>
              <a:buFontTx/>
              <a:buChar char="•"/>
            </a:pPr>
            <a:r>
              <a:rPr lang="en-US" dirty="0" smtClean="0"/>
              <a:t>Supplier relationships will be key for outsourcing</a:t>
            </a:r>
          </a:p>
          <a:p>
            <a:pPr marL="631825" lvl="1" indent="-157163">
              <a:lnSpc>
                <a:spcPct val="80000"/>
              </a:lnSpc>
              <a:buFontTx/>
              <a:buChar char="•"/>
            </a:pPr>
            <a:r>
              <a:rPr lang="en-US" dirty="0" smtClean="0"/>
              <a:t>The interesting part is the dealer channel: how does our capacity strategy affect our relationships?  (allocation! With lagging)</a:t>
            </a:r>
          </a:p>
          <a:p>
            <a:pPr marL="631825" lvl="1" indent="-157163">
              <a:lnSpc>
                <a:spcPct val="80000"/>
              </a:lnSpc>
              <a:buFontTx/>
              <a:buChar char="•"/>
            </a:pPr>
            <a:r>
              <a:rPr lang="en-US" dirty="0" smtClean="0"/>
              <a:t>Culture: this has been a risk-averse company but very strong labor relationships (will impact choices)</a:t>
            </a:r>
          </a:p>
          <a:p>
            <a:pPr marL="631825" lvl="1" indent="-157163">
              <a:lnSpc>
                <a:spcPct val="80000"/>
              </a:lnSpc>
              <a:buFontTx/>
              <a:buChar char="•"/>
            </a:pPr>
            <a:r>
              <a:rPr lang="en-US" dirty="0" smtClean="0"/>
              <a:t>An important side-issue (that we will not consider here but later with Lilly case) is: impact of NPI on capacity needs.  This is one of the embedded options of the </a:t>
            </a:r>
            <a:r>
              <a:rPr lang="en-US" dirty="0" err="1" smtClean="0"/>
              <a:t>greenfield</a:t>
            </a:r>
            <a:r>
              <a:rPr lang="en-US" dirty="0" smtClean="0"/>
              <a:t> plant.</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1/24/2011</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pPr defTabSz="974725"/>
              <a:t>1/24/2011</a:t>
            </a:fld>
            <a:endParaRPr lang="en-US" smtClean="0"/>
          </a:p>
        </p:txBody>
      </p:sp>
      <p:sp>
        <p:nvSpPr>
          <p:cNvPr id="58374" name="Footer Placeholder 5"/>
          <p:cNvSpPr>
            <a:spLocks noGrp="1"/>
          </p:cNvSpPr>
          <p:nvPr>
            <p:ph type="ftr" sz="quarter" idx="4"/>
          </p:nvPr>
        </p:nvSpPr>
        <p:spPr>
          <a:noFill/>
        </p:spPr>
        <p:txBody>
          <a:bodyPr/>
          <a:lstStyle/>
          <a:p>
            <a:pPr defTabSz="974725"/>
            <a:r>
              <a:rPr lang="en-US" smtClean="0"/>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pPr defTabSz="974725"/>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725"/>
            <a:fld id="{4AC48175-19CE-4895-B0F5-2A147E7927D0}" type="datetime1">
              <a:rPr lang="en-US" smtClean="0"/>
              <a:pPr defTabSz="974725"/>
              <a:t>1/24/2011</a:t>
            </a:fld>
            <a:endParaRPr lang="en-US" smtClean="0"/>
          </a:p>
        </p:txBody>
      </p:sp>
      <p:sp>
        <p:nvSpPr>
          <p:cNvPr id="59396" name="Rectangle 6"/>
          <p:cNvSpPr>
            <a:spLocks noGrp="1" noChangeArrowheads="1"/>
          </p:cNvSpPr>
          <p:nvPr>
            <p:ph type="ftr" sz="quarter" idx="4"/>
          </p:nvPr>
        </p:nvSpPr>
        <p:spPr>
          <a:noFill/>
        </p:spPr>
        <p:txBody>
          <a:bodyPr/>
          <a:lstStyle/>
          <a:p>
            <a:pPr defTabSz="974725"/>
            <a:r>
              <a:rPr lang="en-US" smtClean="0"/>
              <a:t>© Van Mieghem</a:t>
            </a:r>
          </a:p>
        </p:txBody>
      </p:sp>
      <p:sp>
        <p:nvSpPr>
          <p:cNvPr id="59397" name="Rectangle 7"/>
          <p:cNvSpPr>
            <a:spLocks noGrp="1" noChangeArrowheads="1"/>
          </p:cNvSpPr>
          <p:nvPr>
            <p:ph type="sldNum" sz="quarter" idx="5"/>
          </p:nvPr>
        </p:nvSpPr>
        <p:spPr>
          <a:noFill/>
        </p:spPr>
        <p:txBody>
          <a:bodyPr/>
          <a:lstStyle/>
          <a:p>
            <a:pPr defTabSz="974725"/>
            <a:fld id="{BD74B2A7-67E7-4364-B8CA-35A036F37176}" type="slidenum">
              <a:rPr lang="en-US" smtClean="0"/>
              <a:pPr defTabSz="974725"/>
              <a:t>9</a:t>
            </a:fld>
            <a:endParaRPr lang="en-US"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endParaRPr lang="en-US" dirty="0" smtClean="0"/>
          </a:p>
          <a:p>
            <a:pPr>
              <a:defRPr/>
            </a:pPr>
            <a:r>
              <a:rPr lang="en-US" dirty="0" smtClean="0"/>
              <a:t>Supply constraints examples: </a:t>
            </a:r>
          </a:p>
          <a:p>
            <a:pPr marL="228600" indent="-228600">
              <a:buFont typeface="+mj-lt"/>
              <a:buAutoNum type="arabicPeriod"/>
              <a:defRPr/>
            </a:pPr>
            <a:r>
              <a:rPr lang="en-US" dirty="0" smtClean="0"/>
              <a:t>Typical one: game consoles.</a:t>
            </a:r>
          </a:p>
          <a:p>
            <a:pPr marL="228600" indent="-228600">
              <a:buFont typeface="+mj-lt"/>
              <a:buAutoNum type="arabicPeriod"/>
              <a:defRPr/>
            </a:pPr>
            <a:r>
              <a:rPr lang="en-US" dirty="0" smtClean="0"/>
              <a:t>cars with hybrid engines; </a:t>
            </a:r>
          </a:p>
          <a:p>
            <a:pPr marL="228600" indent="-228600">
              <a:buFont typeface="+mj-lt"/>
              <a:buAutoNum type="arabicPeriod"/>
              <a:defRPr/>
            </a:pPr>
            <a:r>
              <a:rPr lang="en-US" dirty="0" smtClean="0"/>
              <a:t>flu vaccine in Fall 2004 was in short supply b/c one supplier in UK fell out. </a:t>
            </a:r>
          </a:p>
          <a:p>
            <a:pPr marL="228600" indent="-228600">
              <a:buFont typeface="+mj-lt"/>
              <a:buAutoNum type="arabicPeriod"/>
              <a:defRPr/>
            </a:pPr>
            <a:r>
              <a:rPr lang="en-US" dirty="0" smtClean="0"/>
              <a:t>iPod mini was supply constrained through Hitachi GST.</a:t>
            </a:r>
          </a:p>
          <a:p>
            <a:pPr marL="228600" indent="-228600">
              <a:buFont typeface="+mj-lt"/>
              <a:buAutoNum type="arabicPeriod"/>
              <a:defRPr/>
            </a:pPr>
            <a:r>
              <a:rPr lang="en-US" dirty="0" smtClean="0"/>
              <a:t>WSJ Europe Sep 21, 2007: Silicon shortage upends solar-panel makers</a:t>
            </a:r>
          </a:p>
          <a:p>
            <a:pPr>
              <a:defRPr/>
            </a:pPr>
            <a:endParaRPr lang="en-US" dirty="0" smtClean="0"/>
          </a:p>
          <a:p>
            <a:pPr>
              <a:defRPr/>
            </a:pPr>
            <a:r>
              <a:rPr lang="en-US" dirty="0" smtClean="0"/>
              <a:t>Technology changes over time!  (Just like the cost of flat panel </a:t>
            </a:r>
            <a:r>
              <a:rPr lang="en-US" dirty="0" err="1" smtClean="0"/>
              <a:t>tv</a:t>
            </a:r>
            <a:r>
              <a:rPr lang="en-US" dirty="0" smtClean="0"/>
              <a:t> falls—more on this in Week 9 when we discuss process improvement and the learning curve.)</a:t>
            </a:r>
          </a:p>
          <a:p>
            <a:pPr>
              <a:defRPr/>
            </a:pPr>
            <a:endParaRPr lang="en-US" dirty="0" smtClean="0"/>
          </a:p>
          <a:p>
            <a:pPr>
              <a:defRPr/>
            </a:pPr>
            <a:r>
              <a:rPr lang="en-US" i="1" dirty="0" smtClean="0"/>
              <a:t>How did you represent your forecast and capture uncertainty?</a:t>
            </a:r>
          </a:p>
          <a:p>
            <a:pPr>
              <a:defRPr/>
            </a:pPr>
            <a:endParaRPr lang="en-US" i="1" dirty="0" smtClean="0"/>
          </a:p>
          <a:p>
            <a:pPr>
              <a:defRPr/>
            </a:pPr>
            <a:r>
              <a:rPr lang="en-US" dirty="0" smtClean="0"/>
              <a:t>Typical values of COV: staples (very stable) &lt; 10%; 10-50% is typical  (normal distribution works well); &gt;100% is a lot; perhaps for new products (be careful to either truncate normal or use another distribution like gamma or so).</a:t>
            </a:r>
          </a:p>
          <a:p>
            <a:pPr>
              <a:defRPr/>
            </a:pPr>
            <a:endParaRPr lang="en-US" dirty="0" smtClean="0"/>
          </a:p>
          <a:p>
            <a:pPr>
              <a:defRPr/>
            </a:pPr>
            <a:r>
              <a:rPr lang="en-US" dirty="0" smtClean="0"/>
              <a:t>We showed three academic principles, but to what extend are these used in practice?  (next 3 slides)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0419" name="Rectangle 3"/>
          <p:cNvSpPr>
            <a:spLocks noGrp="1" noChangeArrowheads="1"/>
          </p:cNvSpPr>
          <p:nvPr>
            <p:ph type="dt" sz="quarter" idx="1"/>
          </p:nvPr>
        </p:nvSpPr>
        <p:spPr>
          <a:noFill/>
        </p:spPr>
        <p:txBody>
          <a:bodyPr/>
          <a:lstStyle/>
          <a:p>
            <a:pPr defTabSz="974725"/>
            <a:fld id="{1CB65FC1-1F48-43D9-B413-18DB4C643C81}" type="datetime1">
              <a:rPr lang="en-US" smtClean="0"/>
              <a:pPr defTabSz="974725"/>
              <a:t>1/24/2011</a:t>
            </a:fld>
            <a:endParaRPr lang="en-US" smtClean="0"/>
          </a:p>
        </p:txBody>
      </p:sp>
      <p:sp>
        <p:nvSpPr>
          <p:cNvPr id="60420" name="Rectangle 6"/>
          <p:cNvSpPr>
            <a:spLocks noGrp="1" noChangeArrowheads="1"/>
          </p:cNvSpPr>
          <p:nvPr>
            <p:ph type="ftr" sz="quarter" idx="4"/>
          </p:nvPr>
        </p:nvSpPr>
        <p:spPr>
          <a:noFill/>
        </p:spPr>
        <p:txBody>
          <a:bodyPr/>
          <a:lstStyle/>
          <a:p>
            <a:pPr defTabSz="974725"/>
            <a:r>
              <a:rPr lang="en-US" smtClean="0"/>
              <a:t>© Van Mieghem</a:t>
            </a:r>
          </a:p>
        </p:txBody>
      </p:sp>
      <p:sp>
        <p:nvSpPr>
          <p:cNvPr id="60421" name="Rectangle 7"/>
          <p:cNvSpPr>
            <a:spLocks noGrp="1" noChangeArrowheads="1"/>
          </p:cNvSpPr>
          <p:nvPr>
            <p:ph type="sldNum" sz="quarter" idx="5"/>
          </p:nvPr>
        </p:nvSpPr>
        <p:spPr>
          <a:noFill/>
        </p:spPr>
        <p:txBody>
          <a:bodyPr/>
          <a:lstStyle/>
          <a:p>
            <a:pPr defTabSz="974725"/>
            <a:fld id="{C6D22CBE-6242-4147-B7C0-4FA2836B58F5}" type="slidenum">
              <a:rPr lang="en-US" smtClean="0"/>
              <a:pPr defTabSz="974725"/>
              <a:t>10</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i="1" smtClean="0"/>
              <a:t>How estimate your standard deviation?</a:t>
            </a:r>
          </a:p>
          <a:p>
            <a:pPr>
              <a:buFontTx/>
              <a:buChar char="•"/>
            </a:pPr>
            <a:r>
              <a:rPr lang="en-US" smtClean="0"/>
              <a:t> can’t do in Harly case, need a “reasonable guess”</a:t>
            </a:r>
          </a:p>
          <a:p>
            <a:pPr>
              <a:buFontTx/>
              <a:buChar char="•"/>
            </a:pPr>
            <a:r>
              <a:rPr lang="en-US" smtClean="0"/>
              <a:t> should track A/F ratios and then set sigma = (sigma of A/F ratios) x point forecast</a:t>
            </a:r>
          </a:p>
          <a:p>
            <a:pPr>
              <a:buFontTx/>
              <a:buChar char="•"/>
            </a:pPr>
            <a:endParaRPr lang="en-US" smtClean="0"/>
          </a:p>
          <a:p>
            <a:r>
              <a:rPr lang="en-US" smtClean="0"/>
              <a:t>Scenario analysis:</a:t>
            </a:r>
          </a:p>
          <a:p>
            <a:pPr lvl="1">
              <a:buFontTx/>
              <a:buChar char="•"/>
            </a:pPr>
            <a:r>
              <a:rPr lang="en-US" smtClean="0"/>
              <a:t> set up at least three scenarios (expected, best, worst) of demand evoluation.</a:t>
            </a:r>
          </a:p>
          <a:p>
            <a:pPr lvl="1">
              <a:buFontTx/>
              <a:buChar char="•"/>
            </a:pPr>
            <a:r>
              <a:rPr lang="en-US" smtClean="0"/>
              <a:t> best: simulate thousands of scenarios automatically:</a:t>
            </a:r>
          </a:p>
          <a:p>
            <a:pPr lvl="2">
              <a:buFontTx/>
              <a:buChar char="•"/>
            </a:pPr>
            <a:r>
              <a:rPr lang="en-US" smtClean="0"/>
              <a:t>- draw random paths yourself and use data tables in Excel</a:t>
            </a:r>
          </a:p>
          <a:p>
            <a:pPr lvl="2">
              <a:buFontTx/>
              <a:buChar char="•"/>
            </a:pPr>
            <a:r>
              <a:rPr lang="en-US" smtClean="0"/>
              <a:t>- use a spreadsheet add-in such as At-Risk or Crystal Ball</a:t>
            </a:r>
          </a:p>
          <a:p>
            <a:pPr lvl="2">
              <a:buClr>
                <a:srgbClr val="FF0000"/>
              </a:buClr>
              <a:buFont typeface="Wingdings" pitchFamily="2" charset="2"/>
              <a:buChar char="Ø"/>
            </a:pPr>
            <a:r>
              <a:rPr lang="en-US" smtClean="0"/>
              <a:t> this is discussed in Sid’s spreadsheet elective.</a:t>
            </a:r>
          </a:p>
          <a:p>
            <a:pPr lvl="2">
              <a:buClr>
                <a:srgbClr val="FF0000"/>
              </a:buClr>
              <a:buFont typeface="Wingdings" pitchFamily="2" charset="2"/>
              <a:buChar char="Ø"/>
            </a:pPr>
            <a:endParaRPr lang="en-US" smtClean="0"/>
          </a:p>
          <a:p>
            <a:pPr>
              <a:buClr>
                <a:srgbClr val="FF0000"/>
              </a:buClr>
              <a:buFont typeface="Wingdings" pitchFamily="2" charset="2"/>
              <a:buNone/>
            </a:pPr>
            <a:r>
              <a:rPr lang="en-US" smtClean="0"/>
              <a:t>Do explain other means of forecasts: goal setting etc.  Very important!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508125" y="447675"/>
            <a:ext cx="10491788" cy="7870825"/>
          </a:xfrm>
          <a:ln/>
        </p:spPr>
      </p:sp>
      <p:sp>
        <p:nvSpPr>
          <p:cNvPr id="61443" name="Rectangle 3"/>
          <p:cNvSpPr>
            <a:spLocks noGrp="1" noChangeArrowheads="1"/>
          </p:cNvSpPr>
          <p:nvPr>
            <p:ph type="body" idx="1"/>
          </p:nvPr>
        </p:nvSpPr>
        <p:spPr>
          <a:xfrm>
            <a:off x="173038" y="8340725"/>
            <a:ext cx="7000875" cy="1208088"/>
          </a:xfrm>
          <a:noFill/>
          <a:ln/>
        </p:spPr>
        <p:txBody>
          <a:bodyPr/>
          <a:lstStyle/>
          <a:p>
            <a:r>
              <a:rPr lang="en-US" smtClean="0"/>
              <a:t>It can be argued that these approaches reflect the different means served:</a:t>
            </a:r>
          </a:p>
          <a:p>
            <a:r>
              <a:rPr lang="en-US" smtClean="0"/>
              <a:t>One number = this really reflects more the sales plan, the objectives</a:t>
            </a:r>
          </a:p>
          <a:p>
            <a:r>
              <a:rPr lang="en-US" smtClean="0"/>
              <a:t>Only the other two are true “demand forecasts”.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508125" y="447675"/>
            <a:ext cx="10491788" cy="7870825"/>
          </a:xfrm>
          <a:ln/>
        </p:spPr>
      </p:sp>
      <p:sp>
        <p:nvSpPr>
          <p:cNvPr id="62467" name="Rectangle 3"/>
          <p:cNvSpPr>
            <a:spLocks noGrp="1" noChangeArrowheads="1"/>
          </p:cNvSpPr>
          <p:nvPr>
            <p:ph type="body" idx="1"/>
          </p:nvPr>
        </p:nvSpPr>
        <p:spPr>
          <a:xfrm>
            <a:off x="173038" y="8340725"/>
            <a:ext cx="7000875" cy="1208088"/>
          </a:xfrm>
          <a:noFill/>
          <a:ln/>
        </p:spPr>
        <p:txBody>
          <a:bodyPr/>
          <a:lstStyle/>
          <a:p>
            <a:r>
              <a:rPr lang="en-US" smtClean="0"/>
              <a:t>Where is Harley?  (upper right)</a:t>
            </a:r>
          </a:p>
          <a:p>
            <a:endParaRPr lang="en-US" smtClean="0"/>
          </a:p>
          <a:p>
            <a:r>
              <a:rPr lang="en-US" smtClean="0"/>
              <a:t>Also Lilly falls there; Seagate case will fall along the downward sloping diagonal.</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558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22713"/>
            <a:ext cx="8229600" cy="26558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64175"/>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93CE00C1-D520-460D-94E2-3606137D2F60}"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1/24/2011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1/24/2011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1/24/2011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1/24/2011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1/24/2011</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1/24/2011</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1/24/2011</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1/24/2011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1/24/2011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1/24/2011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1/24/2011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4D7B7CC-BA5D-4967-A5E0-3BA1776CC6A5}"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70" r:id="rId14"/>
    <p:sldLayoutId id="2147483871" r:id="rId15"/>
    <p:sldLayoutId id="2147483872" r:id="rId16"/>
    <p:sldLayoutId id="2147483885" r:id="rId17"/>
    <p:sldLayoutId id="2147483886" r:id="rId18"/>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1/24/2011</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notesSlide" Target="../notesSlides/notesSlide8.xml"/><Relationship Id="rId5" Type="http://schemas.openxmlformats.org/officeDocument/2006/relationships/tags" Target="../tags/tag19.xml"/><Relationship Id="rId10" Type="http://schemas.openxmlformats.org/officeDocument/2006/relationships/slideLayout" Target="../slideLayouts/slideLayout1.xml"/><Relationship Id="rId4" Type="http://schemas.openxmlformats.org/officeDocument/2006/relationships/tags" Target="../tags/tag18.xml"/><Relationship Id="rId9" Type="http://schemas.openxmlformats.org/officeDocument/2006/relationships/tags" Target="../tags/tag2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5.xml"/><Relationship Id="rId1" Type="http://schemas.openxmlformats.org/officeDocument/2006/relationships/tags" Target="../tags/tag25.xml"/><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26.xml"/><Relationship Id="rId5" Type="http://schemas.openxmlformats.org/officeDocument/2006/relationships/chart" Target="../charts/chart1.xml"/><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xml"/><Relationship Id="rId1" Type="http://schemas.openxmlformats.org/officeDocument/2006/relationships/vmlDrawing" Target="../drawings/vmlDrawing1.vml"/><Relationship Id="rId5" Type="http://schemas.openxmlformats.org/officeDocument/2006/relationships/oleObject" Target="../embeddings/Microsoft_Office_Word_97_-_2003_Document1.doc"/><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3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3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3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3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tags" Target="../tags/tag41.xml"/><Relationship Id="rId5" Type="http://schemas.openxmlformats.org/officeDocument/2006/relationships/image" Target="../media/image8.png"/><Relationship Id="rId4" Type="http://schemas.openxmlformats.org/officeDocument/2006/relationships/hyperlink" Target="http://www.fedex.com/us/?link=1"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4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3.xml"/><Relationship Id="rId1" Type="http://schemas.openxmlformats.org/officeDocument/2006/relationships/vmlDrawing" Target="../drawings/vmlDrawing5.vml"/><Relationship Id="rId5" Type="http://schemas.openxmlformats.org/officeDocument/2006/relationships/oleObject" Target="../embeddings/Microsoft_Office_Excel_97-2003_Worksheet2.xls"/><Relationship Id="rId4" Type="http://schemas.openxmlformats.org/officeDocument/2006/relationships/notesSlide" Target="../notesSlides/notesSlide2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4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4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4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5.xml"/><Relationship Id="rId1" Type="http://schemas.openxmlformats.org/officeDocument/2006/relationships/tags" Target="../tags/tag4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24.xml"/><Relationship Id="rId1" Type="http://schemas.openxmlformats.org/officeDocument/2006/relationships/tags" Target="../tags/tag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vmlDrawing" Target="../drawings/vmlDrawing2.vml"/><Relationship Id="rId5" Type="http://schemas.openxmlformats.org/officeDocument/2006/relationships/oleObject" Target="../embeddings/oleObject1.bin"/><Relationship Id="rId4"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vmlDrawing" Target="../drawings/vmlDrawing3.vml"/><Relationship Id="rId5" Type="http://schemas.openxmlformats.org/officeDocument/2006/relationships/oleObject" Target="../embeddings/oleObject2.bin"/><Relationship Id="rId4"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vmlDrawing" Target="../drawings/vmlDrawing4.vml"/><Relationship Id="rId5" Type="http://schemas.openxmlformats.org/officeDocument/2006/relationships/oleObject" Target="../embeddings/oleObject3.bin"/><Relationship Id="rId4"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(week </a:t>
            </a:r>
            <a:r>
              <a:rPr lang="en-US" sz="3600" dirty="0" smtClean="0">
                <a:solidFill>
                  <a:schemeClr val="bg1"/>
                </a:solidFill>
                <a:latin typeface="Garamond" pitchFamily="18" charset="0"/>
              </a:rPr>
              <a:t>4)</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Capacity 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View and value capacity as a real option </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a:p>
            <a:pPr lvl="2" eaLnBrk="1" hangingPunct="1">
              <a:buClr>
                <a:srgbClr val="FF3300"/>
              </a:buClr>
              <a:defRPr/>
            </a:pPr>
            <a:r>
              <a:rPr lang="en-US" b="1" dirty="0" smtClean="0">
                <a:solidFill>
                  <a:schemeClr val="bg1"/>
                </a:solidFill>
              </a:rPr>
              <a:t>Case: </a:t>
            </a:r>
            <a:r>
              <a:rPr lang="en-US" i="1" dirty="0" smtClean="0">
                <a:solidFill>
                  <a:schemeClr val="bg1"/>
                </a:solidFill>
              </a:rPr>
              <a:t>Harley-Davidson</a:t>
            </a: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Forecasting in Practice</a:t>
            </a:r>
          </a:p>
        </p:txBody>
      </p:sp>
      <p:sp>
        <p:nvSpPr>
          <p:cNvPr id="15363" name="Rectangle 3"/>
          <p:cNvSpPr>
            <a:spLocks noGrp="1" noChangeArrowheads="1"/>
          </p:cNvSpPr>
          <p:nvPr>
            <p:ph idx="1"/>
          </p:nvPr>
        </p:nvSpPr>
        <p:spPr>
          <a:xfrm>
            <a:off x="455613" y="1114425"/>
            <a:ext cx="8534400" cy="5286375"/>
          </a:xfrm>
        </p:spPr>
        <p:txBody>
          <a:bodyPr/>
          <a:lstStyle/>
          <a:p>
            <a:pPr marL="381000" indent="-381000" eaLnBrk="1" hangingPunct="1">
              <a:buFont typeface="Wingdings" pitchFamily="2" charset="2"/>
              <a:buNone/>
            </a:pPr>
            <a:r>
              <a:rPr lang="en-US" smtClean="0"/>
              <a:t>Principle: At a minimum, each forecast must specify expected value (mean) and volatility (standard deviation) by time bucket.</a:t>
            </a:r>
          </a:p>
          <a:p>
            <a:pPr marL="381000" indent="-381000" eaLnBrk="1" hangingPunct="1">
              <a:buFont typeface="Wingdings" pitchFamily="2" charset="2"/>
              <a:buNone/>
            </a:pPr>
            <a:endParaRPr lang="en-US" smtClean="0"/>
          </a:p>
          <a:p>
            <a:pPr marL="381000" indent="-381000" eaLnBrk="1" hangingPunct="1">
              <a:buFont typeface="Wingdings" pitchFamily="2" charset="2"/>
              <a:buNone/>
            </a:pPr>
            <a:r>
              <a:rPr lang="en-US" smtClean="0"/>
              <a:t>Other good approaches:</a:t>
            </a:r>
          </a:p>
          <a:p>
            <a:pPr marL="800100" lvl="1" indent="-342900" eaLnBrk="1" hangingPunct="1"/>
            <a:r>
              <a:rPr lang="en-US" smtClean="0"/>
              <a:t>Give ranges</a:t>
            </a:r>
          </a:p>
          <a:p>
            <a:pPr marL="800100" lvl="1" indent="-342900" eaLnBrk="1" hangingPunct="1"/>
            <a:r>
              <a:rPr lang="en-US" smtClean="0"/>
              <a:t>Scenario analysis: consider a set of </a:t>
            </a:r>
            <a:r>
              <a:rPr lang="en-US" i="1" smtClean="0"/>
              <a:t>sample paths </a:t>
            </a:r>
            <a:r>
              <a:rPr lang="en-US" smtClean="0"/>
              <a:t>(easy in spreadsheet)</a:t>
            </a:r>
          </a:p>
          <a:p>
            <a:pPr marL="381000" indent="-381000" eaLnBrk="1" hangingPunct="1">
              <a:buFont typeface="Wingdings" pitchFamily="2" charset="2"/>
              <a:buNone/>
            </a:pPr>
            <a:endParaRPr lang="en-US" smtClean="0"/>
          </a:p>
          <a:p>
            <a:pPr marL="381000" indent="-381000" eaLnBrk="1" hangingPunct="1">
              <a:buFont typeface="Wingdings" pitchFamily="2" charset="2"/>
              <a:buNone/>
            </a:pPr>
            <a:r>
              <a:rPr lang="en-US" smtClean="0"/>
              <a:t>Challenges in practice:</a:t>
            </a:r>
          </a:p>
          <a:p>
            <a:pPr marL="381000" indent="-381000" eaLnBrk="1" hangingPunct="1">
              <a:buFont typeface="Wingdings" pitchFamily="2" charset="2"/>
              <a:buAutoNum type="arabicPeriod"/>
            </a:pPr>
            <a:r>
              <a:rPr lang="en-US" smtClean="0"/>
              <a:t>Many companies use only point forecasts</a:t>
            </a:r>
          </a:p>
          <a:p>
            <a:pPr marL="381000" indent="-381000" eaLnBrk="1" hangingPunct="1">
              <a:buFont typeface="Wingdings" pitchFamily="2" charset="2"/>
              <a:buAutoNum type="arabicPeriod"/>
            </a:pPr>
            <a:r>
              <a:rPr lang="en-US" smtClean="0"/>
              <a:t>Forecasts require cross-functional input and agreement</a:t>
            </a:r>
          </a:p>
          <a:p>
            <a:pPr marL="381000" indent="-381000" eaLnBrk="1" hangingPunct="1">
              <a:buFont typeface="Wingdings" pitchFamily="2" charset="2"/>
              <a:buAutoNum type="arabicPeriod"/>
            </a:pPr>
            <a:r>
              <a:rPr lang="en-US" smtClean="0"/>
              <a:t>Most important: forecasts often serve other means:</a:t>
            </a:r>
          </a:p>
          <a:p>
            <a:pPr marL="800100" lvl="1" indent="-342900" eaLnBrk="1" hangingPunct="1">
              <a:buFont typeface="Wingdings" pitchFamily="2" charset="2"/>
              <a:buChar char="§"/>
            </a:pPr>
            <a:r>
              <a:rPr lang="en-US" smtClean="0"/>
              <a:t>Goal setting, often connected to incentive systems</a:t>
            </a:r>
          </a:p>
          <a:p>
            <a:pPr marL="800100" lvl="1" indent="-342900" eaLnBrk="1" hangingPunct="1">
              <a:buFont typeface="Wingdings" pitchFamily="2" charset="2"/>
              <a:buChar char="§"/>
            </a:pPr>
            <a:r>
              <a:rPr lang="en-US" smtClean="0"/>
              <a:t>Budgeting and financial reporting</a:t>
            </a:r>
          </a:p>
          <a:p>
            <a:pPr marL="381000" indent="-381000" eaLnBrk="1" hangingPunct="1">
              <a:buFont typeface="Wingdings" pitchFamily="2" charset="2"/>
              <a:buNone/>
            </a:pPr>
            <a:endParaRPr lang="en-US" smtClean="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Line 4"/>
          <p:cNvSpPr>
            <a:spLocks noChangeShapeType="1"/>
          </p:cNvSpPr>
          <p:nvPr/>
        </p:nvSpPr>
        <p:spPr bwMode="auto">
          <a:xfrm>
            <a:off x="1052513" y="3841750"/>
            <a:ext cx="7466012" cy="0"/>
          </a:xfrm>
          <a:prstGeom prst="line">
            <a:avLst/>
          </a:prstGeom>
          <a:noFill/>
          <a:ln w="50800">
            <a:solidFill>
              <a:schemeClr val="tx1"/>
            </a:solidFill>
            <a:round/>
            <a:headEnd type="triangle" w="lg" len="lg"/>
            <a:tailEnd type="triangle" w="lg" len="lg"/>
          </a:ln>
        </p:spPr>
        <p:txBody>
          <a:bodyPr lIns="43622" tIns="43622" rIns="43622" bIns="43622" anchor="ctr"/>
          <a:lstStyle/>
          <a:p>
            <a:endParaRPr lang="en-US"/>
          </a:p>
        </p:txBody>
      </p:sp>
      <p:sp>
        <p:nvSpPr>
          <p:cNvPr id="16393" name="Oval 8"/>
          <p:cNvSpPr>
            <a:spLocks noChangeArrowheads="1"/>
          </p:cNvSpPr>
          <p:nvPr/>
        </p:nvSpPr>
        <p:spPr bwMode="auto">
          <a:xfrm>
            <a:off x="1541463" y="3725863"/>
            <a:ext cx="190500" cy="201612"/>
          </a:xfrm>
          <a:prstGeom prst="ellipse">
            <a:avLst/>
          </a:prstGeom>
          <a:solidFill>
            <a:srgbClr val="0066CC"/>
          </a:solidFill>
          <a:ln w="19050">
            <a:solidFill>
              <a:schemeClr val="tx1"/>
            </a:solidFill>
            <a:round/>
            <a:headEnd/>
            <a:tailEnd/>
          </a:ln>
        </p:spPr>
        <p:txBody>
          <a:bodyPr wrap="none" lIns="43622" tIns="43622" rIns="43622" bIns="43622" anchor="ctr"/>
          <a:lstStyle/>
          <a:p>
            <a:pPr algn="ctr"/>
            <a:endParaRPr lang="en-US" sz="1900" b="1"/>
          </a:p>
        </p:txBody>
      </p:sp>
      <p:sp>
        <p:nvSpPr>
          <p:cNvPr id="16397" name="Text Box 12"/>
          <p:cNvSpPr txBox="1">
            <a:spLocks noChangeArrowheads="1"/>
          </p:cNvSpPr>
          <p:nvPr/>
        </p:nvSpPr>
        <p:spPr bwMode="auto">
          <a:xfrm>
            <a:off x="1246188"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000099"/>
                </a:solidFill>
              </a:rPr>
              <a:t>CPG Co</a:t>
            </a:r>
          </a:p>
        </p:txBody>
      </p:sp>
      <p:sp>
        <p:nvSpPr>
          <p:cNvPr id="16403" name="Line 25"/>
          <p:cNvSpPr>
            <a:spLocks noChangeShapeType="1"/>
          </p:cNvSpPr>
          <p:nvPr/>
        </p:nvSpPr>
        <p:spPr bwMode="auto">
          <a:xfrm>
            <a:off x="1277938"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404" name="Line 26"/>
          <p:cNvSpPr>
            <a:spLocks noChangeShapeType="1"/>
          </p:cNvSpPr>
          <p:nvPr/>
        </p:nvSpPr>
        <p:spPr bwMode="auto">
          <a:xfrm flipV="1">
            <a:off x="1287463" y="1854200"/>
            <a:ext cx="0" cy="744538"/>
          </a:xfrm>
          <a:prstGeom prst="line">
            <a:avLst/>
          </a:prstGeom>
          <a:noFill/>
          <a:ln w="38100">
            <a:solidFill>
              <a:schemeClr val="tx1"/>
            </a:solidFill>
            <a:round/>
            <a:headEnd/>
            <a:tailEnd/>
          </a:ln>
        </p:spPr>
        <p:txBody>
          <a:bodyPr lIns="43622" tIns="43622" rIns="43622" bIns="43622" anchor="ctr"/>
          <a:lstStyle/>
          <a:p>
            <a:endParaRPr lang="en-US"/>
          </a:p>
        </p:txBody>
      </p:sp>
      <p:sp>
        <p:nvSpPr>
          <p:cNvPr id="16405" name="Rectangle 27"/>
          <p:cNvSpPr>
            <a:spLocks noChangeArrowheads="1"/>
          </p:cNvSpPr>
          <p:nvPr/>
        </p:nvSpPr>
        <p:spPr bwMode="auto">
          <a:xfrm>
            <a:off x="1812925" y="1906588"/>
            <a:ext cx="50800" cy="682625"/>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10" name="KMA6DA78C"/>
          <p:cNvSpPr>
            <a:spLocks noChangeArrowheads="1"/>
          </p:cNvSpPr>
          <p:nvPr>
            <p:custDataLst>
              <p:tags r:id="rId2"/>
            </p:custDataLst>
          </p:nvPr>
        </p:nvSpPr>
        <p:spPr bwMode="auto">
          <a:xfrm>
            <a:off x="531813" y="4565650"/>
            <a:ext cx="1692275" cy="62230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only use one number today, although we may move to a range forecast”</a:t>
            </a:r>
          </a:p>
          <a:p>
            <a:pPr marL="66675" indent="-66675" algn="r" defTabSz="912813">
              <a:spcBef>
                <a:spcPct val="20000"/>
              </a:spcBef>
              <a:buClr>
                <a:schemeClr val="tx1"/>
              </a:buClr>
            </a:pPr>
            <a:r>
              <a:rPr lang="en-US" sz="900"/>
              <a:t>Fmr Market Researcher, CPG Co. </a:t>
            </a:r>
            <a:endParaRPr lang="en-US" sz="900" noProof="1"/>
          </a:p>
        </p:txBody>
      </p:sp>
      <p:sp>
        <p:nvSpPr>
          <p:cNvPr id="16411" name="AutoShape 33"/>
          <p:cNvSpPr>
            <a:spLocks/>
          </p:cNvSpPr>
          <p:nvPr/>
        </p:nvSpPr>
        <p:spPr bwMode="auto">
          <a:xfrm rot="-5400000">
            <a:off x="1219201" y="3514725"/>
            <a:ext cx="196850" cy="1603375"/>
          </a:xfrm>
          <a:prstGeom prst="rightBrace">
            <a:avLst>
              <a:gd name="adj1" fmla="val 66557"/>
              <a:gd name="adj2" fmla="val 73088"/>
            </a:avLst>
          </a:prstGeom>
          <a:noFill/>
          <a:ln w="19050">
            <a:solidFill>
              <a:schemeClr val="tx1"/>
            </a:solidFill>
            <a:round/>
            <a:headEnd/>
            <a:tailEnd/>
          </a:ln>
        </p:spPr>
        <p:txBody>
          <a:bodyPr wrap="none" lIns="85231" tIns="42616" rIns="85231" bIns="42616" anchor="ctr"/>
          <a:lstStyle/>
          <a:p>
            <a:endParaRPr lang="en-US"/>
          </a:p>
        </p:txBody>
      </p:sp>
      <p:sp>
        <p:nvSpPr>
          <p:cNvPr id="16415" name="KMA6C131B"/>
          <p:cNvSpPr>
            <a:spLocks noChangeArrowheads="1"/>
          </p:cNvSpPr>
          <p:nvPr>
            <p:custDataLst>
              <p:tags r:id="rId3"/>
            </p:custDataLst>
          </p:nvPr>
        </p:nvSpPr>
        <p:spPr bwMode="auto">
          <a:xfrm>
            <a:off x="465138" y="2643188"/>
            <a:ext cx="2671762" cy="6143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High utilization strategy </a:t>
            </a:r>
          </a:p>
          <a:p>
            <a:pPr marL="161925" indent="-161925">
              <a:spcBef>
                <a:spcPct val="40000"/>
              </a:spcBef>
              <a:buClr>
                <a:schemeClr val="tx1"/>
              </a:buClr>
              <a:buFont typeface="Verdana" pitchFamily="34" charset="0"/>
              <a:buChar char="•"/>
            </a:pPr>
            <a:r>
              <a:rPr lang="en-US" sz="900"/>
              <a:t>Inexpensive, smooth CAPEX</a:t>
            </a:r>
          </a:p>
          <a:p>
            <a:pPr marL="161925" indent="-161925">
              <a:spcBef>
                <a:spcPct val="40000"/>
              </a:spcBef>
              <a:buClr>
                <a:schemeClr val="tx1"/>
              </a:buClr>
              <a:buFont typeface="Verdana" pitchFamily="34" charset="0"/>
              <a:buChar char="•"/>
            </a:pPr>
            <a:r>
              <a:rPr lang="en-US" sz="900"/>
              <a:t>Smooth, low variance, controllable demand</a:t>
            </a:r>
          </a:p>
        </p:txBody>
      </p:sp>
      <p:sp>
        <p:nvSpPr>
          <p:cNvPr id="16418" name="Rectangle 40"/>
          <p:cNvSpPr>
            <a:spLocks noChangeArrowheads="1"/>
          </p:cNvSpPr>
          <p:nvPr/>
        </p:nvSpPr>
        <p:spPr bwMode="auto">
          <a:xfrm>
            <a:off x="406400" y="1317625"/>
            <a:ext cx="2706688" cy="306388"/>
          </a:xfrm>
          <a:prstGeom prst="rect">
            <a:avLst/>
          </a:prstGeom>
          <a:solidFill>
            <a:srgbClr val="0066CC"/>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One number</a:t>
            </a:r>
          </a:p>
        </p:txBody>
      </p:sp>
      <p:sp>
        <p:nvSpPr>
          <p:cNvPr id="16421" name="Rectangle 43"/>
          <p:cNvSpPr>
            <a:spLocks noChangeArrowheads="1"/>
          </p:cNvSpPr>
          <p:nvPr/>
        </p:nvSpPr>
        <p:spPr bwMode="auto">
          <a:xfrm rot="-5400000">
            <a:off x="-680243" y="4934744"/>
            <a:ext cx="1860550"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Industry examples</a:t>
            </a:r>
          </a:p>
        </p:txBody>
      </p:sp>
      <p:sp>
        <p:nvSpPr>
          <p:cNvPr id="16422" name="Rectangle 44"/>
          <p:cNvSpPr>
            <a:spLocks noChangeArrowheads="1"/>
          </p:cNvSpPr>
          <p:nvPr/>
        </p:nvSpPr>
        <p:spPr bwMode="auto">
          <a:xfrm rot="-5400000">
            <a:off x="-352425" y="2836863"/>
            <a:ext cx="1204913"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When used</a:t>
            </a:r>
          </a:p>
        </p:txBody>
      </p:sp>
      <p:sp>
        <p:nvSpPr>
          <p:cNvPr id="16423" name="Line 45"/>
          <p:cNvSpPr>
            <a:spLocks noChangeShapeType="1"/>
          </p:cNvSpPr>
          <p:nvPr/>
        </p:nvSpPr>
        <p:spPr bwMode="auto">
          <a:xfrm>
            <a:off x="369888" y="2411413"/>
            <a:ext cx="0" cy="1163637"/>
          </a:xfrm>
          <a:prstGeom prst="line">
            <a:avLst/>
          </a:prstGeom>
          <a:noFill/>
          <a:ln w="19050">
            <a:solidFill>
              <a:schemeClr val="tx1"/>
            </a:solidFill>
            <a:round/>
            <a:headEnd/>
            <a:tailEnd/>
          </a:ln>
        </p:spPr>
        <p:txBody>
          <a:bodyPr lIns="43622" tIns="43622" rIns="43622" bIns="43622" anchor="ctr"/>
          <a:lstStyle/>
          <a:p>
            <a:endParaRPr lang="en-US"/>
          </a:p>
        </p:txBody>
      </p:sp>
      <p:sp>
        <p:nvSpPr>
          <p:cNvPr id="16424" name="Line 46"/>
          <p:cNvSpPr>
            <a:spLocks noChangeShapeType="1"/>
          </p:cNvSpPr>
          <p:nvPr/>
        </p:nvSpPr>
        <p:spPr bwMode="auto">
          <a:xfrm>
            <a:off x="369888" y="4181475"/>
            <a:ext cx="0" cy="1817688"/>
          </a:xfrm>
          <a:prstGeom prst="line">
            <a:avLst/>
          </a:prstGeom>
          <a:noFill/>
          <a:ln w="19050">
            <a:solidFill>
              <a:schemeClr val="tx1"/>
            </a:solidFill>
            <a:round/>
            <a:headEnd/>
            <a:tailEnd/>
          </a:ln>
        </p:spPr>
        <p:txBody>
          <a:bodyPr lIns="43622" tIns="43622" rIns="43622" bIns="43622" anchor="ctr"/>
          <a:lstStyle/>
          <a:p>
            <a:endParaRPr lang="en-US"/>
          </a:p>
        </p:txBody>
      </p:sp>
      <p:sp>
        <p:nvSpPr>
          <p:cNvPr id="16425" name="AutoShape 47"/>
          <p:cNvSpPr>
            <a:spLocks noChangeArrowheads="1"/>
          </p:cNvSpPr>
          <p:nvPr/>
        </p:nvSpPr>
        <p:spPr bwMode="auto">
          <a:xfrm>
            <a:off x="311150" y="6054725"/>
            <a:ext cx="8739188" cy="481013"/>
          </a:xfrm>
          <a:prstGeom prst="homePlate">
            <a:avLst>
              <a:gd name="adj" fmla="val 130711"/>
            </a:avLst>
          </a:prstGeom>
          <a:solidFill>
            <a:srgbClr val="FFE433"/>
          </a:solidFill>
          <a:ln w="19050">
            <a:solidFill>
              <a:schemeClr val="tx1"/>
            </a:solidFill>
            <a:miter lim="800000"/>
            <a:headEnd/>
            <a:tailEnd/>
          </a:ln>
        </p:spPr>
        <p:txBody>
          <a:bodyPr lIns="43622" tIns="43622" rIns="43622" bIns="43622" anchor="ctr"/>
          <a:lstStyle/>
          <a:p>
            <a:r>
              <a:rPr lang="en-US" sz="1100" b="1" dirty="0">
                <a:solidFill>
                  <a:srgbClr val="000000"/>
                </a:solidFill>
              </a:rPr>
              <a:t>Typical migration path as (1) planning </a:t>
            </a:r>
            <a:r>
              <a:rPr lang="en-US" sz="1100" b="1" u="sng" dirty="0">
                <a:solidFill>
                  <a:srgbClr val="000000"/>
                </a:solidFill>
              </a:rPr>
              <a:t>processes mature</a:t>
            </a:r>
            <a:r>
              <a:rPr lang="en-US" sz="1100" b="1" dirty="0">
                <a:solidFill>
                  <a:srgbClr val="000000"/>
                </a:solidFill>
              </a:rPr>
              <a:t>, (2) organization learns to better </a:t>
            </a:r>
            <a:r>
              <a:rPr lang="en-US" sz="1100" b="1" u="sng" dirty="0">
                <a:solidFill>
                  <a:srgbClr val="000000"/>
                </a:solidFill>
              </a:rPr>
              <a:t>model and plan for uncertainty</a:t>
            </a:r>
            <a:r>
              <a:rPr lang="en-US" sz="1100" b="1" dirty="0">
                <a:solidFill>
                  <a:srgbClr val="000000"/>
                </a:solidFill>
              </a:rPr>
              <a:t>, and (3) </a:t>
            </a:r>
            <a:r>
              <a:rPr lang="en-US" sz="1100" b="1" u="sng" dirty="0">
                <a:solidFill>
                  <a:srgbClr val="000000"/>
                </a:solidFill>
              </a:rPr>
              <a:t>cost of “being wrong” increases</a:t>
            </a:r>
            <a:r>
              <a:rPr lang="en-US" sz="1100" b="1" dirty="0">
                <a:solidFill>
                  <a:srgbClr val="000000"/>
                </a:solidFill>
              </a:rPr>
              <a:t> in capacity decisions</a:t>
            </a:r>
          </a:p>
        </p:txBody>
      </p:sp>
      <p:grpSp>
        <p:nvGrpSpPr>
          <p:cNvPr id="47" name="Group 46"/>
          <p:cNvGrpSpPr/>
          <p:nvPr/>
        </p:nvGrpSpPr>
        <p:grpSpPr>
          <a:xfrm>
            <a:off x="4945063" y="1317625"/>
            <a:ext cx="4159250" cy="4181475"/>
            <a:chOff x="4945063" y="1317625"/>
            <a:chExt cx="4159250" cy="4181475"/>
          </a:xfrm>
        </p:grpSpPr>
        <p:sp>
          <p:nvSpPr>
            <p:cNvPr id="16386" name="Freeform 16"/>
            <p:cNvSpPr>
              <a:spLocks/>
            </p:cNvSpPr>
            <p:nvPr/>
          </p:nvSpPr>
          <p:spPr bwMode="auto">
            <a:xfrm>
              <a:off x="7099300" y="2036763"/>
              <a:ext cx="1038225" cy="560387"/>
            </a:xfrm>
            <a:custGeom>
              <a:avLst/>
              <a:gdLst>
                <a:gd name="T0" fmla="*/ 0 w 2642"/>
                <a:gd name="T1" fmla="*/ 560387 h 871"/>
                <a:gd name="T2" fmla="*/ 326950 w 2642"/>
                <a:gd name="T3" fmla="*/ 460019 h 871"/>
                <a:gd name="T4" fmla="*/ 560374 w 2642"/>
                <a:gd name="T5" fmla="*/ 7077 h 871"/>
                <a:gd name="T6" fmla="*/ 750964 w 2642"/>
                <a:gd name="T7" fmla="*/ 418843 h 871"/>
                <a:gd name="T8" fmla="*/ 1038225 w 2642"/>
                <a:gd name="T9" fmla="*/ 554597 h 871"/>
                <a:gd name="T10" fmla="*/ 0 60000 65536"/>
                <a:gd name="T11" fmla="*/ 0 60000 65536"/>
                <a:gd name="T12" fmla="*/ 0 60000 65536"/>
                <a:gd name="T13" fmla="*/ 0 60000 65536"/>
                <a:gd name="T14" fmla="*/ 0 60000 65536"/>
                <a:gd name="T15" fmla="*/ 0 w 2642"/>
                <a:gd name="T16" fmla="*/ 0 h 871"/>
                <a:gd name="T17" fmla="*/ 2642 w 2642"/>
                <a:gd name="T18" fmla="*/ 871 h 871"/>
              </a:gdLst>
              <a:ahLst/>
              <a:cxnLst>
                <a:cxn ang="T10">
                  <a:pos x="T0" y="T1"/>
                </a:cxn>
                <a:cxn ang="T11">
                  <a:pos x="T2" y="T3"/>
                </a:cxn>
                <a:cxn ang="T12">
                  <a:pos x="T4" y="T5"/>
                </a:cxn>
                <a:cxn ang="T13">
                  <a:pos x="T6" y="T7"/>
                </a:cxn>
                <a:cxn ang="T14">
                  <a:pos x="T8" y="T9"/>
                </a:cxn>
              </a:cxnLst>
              <a:rect l="T15" t="T16" r="T17" b="T18"/>
              <a:pathLst>
                <a:path w="2642" h="871">
                  <a:moveTo>
                    <a:pt x="0" y="871"/>
                  </a:moveTo>
                  <a:cubicBezTo>
                    <a:pt x="297" y="864"/>
                    <a:pt x="595" y="858"/>
                    <a:pt x="832" y="715"/>
                  </a:cubicBezTo>
                  <a:cubicBezTo>
                    <a:pt x="1069" y="572"/>
                    <a:pt x="1246" y="22"/>
                    <a:pt x="1426" y="11"/>
                  </a:cubicBezTo>
                  <a:cubicBezTo>
                    <a:pt x="1606" y="0"/>
                    <a:pt x="1708" y="509"/>
                    <a:pt x="1911" y="651"/>
                  </a:cubicBezTo>
                  <a:cubicBezTo>
                    <a:pt x="2114" y="793"/>
                    <a:pt x="2516" y="824"/>
                    <a:pt x="2642" y="862"/>
                  </a:cubicBezTo>
                </a:path>
              </a:pathLst>
            </a:custGeom>
            <a:solidFill>
              <a:srgbClr val="99CCFF"/>
            </a:solidFill>
            <a:ln w="38100">
              <a:solidFill>
                <a:schemeClr val="accent1"/>
              </a:solidFill>
              <a:round/>
              <a:headEnd/>
              <a:tailEnd/>
            </a:ln>
          </p:spPr>
          <p:txBody>
            <a:bodyPr lIns="43622" tIns="43622" rIns="43622" bIns="43622" anchor="ctr"/>
            <a:lstStyle/>
            <a:p>
              <a:endParaRPr lang="en-US"/>
            </a:p>
          </p:txBody>
        </p:sp>
        <p:sp>
          <p:nvSpPr>
            <p:cNvPr id="16387" name="Line 15"/>
            <p:cNvSpPr>
              <a:spLocks noChangeShapeType="1"/>
            </p:cNvSpPr>
            <p:nvPr/>
          </p:nvSpPr>
          <p:spPr bwMode="auto">
            <a:xfrm>
              <a:off x="7092950"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88" name="Line 17"/>
            <p:cNvSpPr>
              <a:spLocks noChangeShapeType="1"/>
            </p:cNvSpPr>
            <p:nvPr/>
          </p:nvSpPr>
          <p:spPr bwMode="auto">
            <a:xfrm flipV="1">
              <a:off x="7104063"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390" name="Oval 5"/>
            <p:cNvSpPr>
              <a:spLocks noChangeArrowheads="1"/>
            </p:cNvSpPr>
            <p:nvPr/>
          </p:nvSpPr>
          <p:spPr bwMode="auto">
            <a:xfrm>
              <a:off x="8062913" y="3725863"/>
              <a:ext cx="192087"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1" name="Oval 6"/>
            <p:cNvSpPr>
              <a:spLocks noChangeArrowheads="1"/>
            </p:cNvSpPr>
            <p:nvPr/>
          </p:nvSpPr>
          <p:spPr bwMode="auto">
            <a:xfrm>
              <a:off x="6940550" y="3725863"/>
              <a:ext cx="192088"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4" name="Text Box 9"/>
            <p:cNvSpPr txBox="1">
              <a:spLocks noChangeArrowheads="1"/>
            </p:cNvSpPr>
            <p:nvPr/>
          </p:nvSpPr>
          <p:spPr bwMode="auto">
            <a:xfrm>
              <a:off x="7764463"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808080"/>
                  </a:solidFill>
                </a:rPr>
                <a:t>Auto Co</a:t>
              </a:r>
            </a:p>
          </p:txBody>
        </p:sp>
        <p:sp>
          <p:nvSpPr>
            <p:cNvPr id="16395" name="Text Box 10"/>
            <p:cNvSpPr txBox="1">
              <a:spLocks noChangeArrowheads="1"/>
            </p:cNvSpPr>
            <p:nvPr/>
          </p:nvSpPr>
          <p:spPr bwMode="auto">
            <a:xfrm>
              <a:off x="5440363" y="3925888"/>
              <a:ext cx="2151062" cy="287337"/>
            </a:xfrm>
            <a:prstGeom prst="rect">
              <a:avLst/>
            </a:prstGeom>
            <a:noFill/>
            <a:ln w="19050">
              <a:noFill/>
              <a:miter lim="800000"/>
              <a:headEnd/>
              <a:tailEnd/>
            </a:ln>
          </p:spPr>
          <p:txBody>
            <a:bodyPr lIns="43622" tIns="43622" rIns="43622" bIns="43622">
              <a:spAutoFit/>
            </a:bodyPr>
            <a:lstStyle/>
            <a:p>
              <a:pPr algn="ctr"/>
              <a:r>
                <a:rPr lang="en-US" sz="1300" b="1">
                  <a:solidFill>
                    <a:srgbClr val="808080"/>
                  </a:solidFill>
                </a:rPr>
                <a:t>Biotech/Pharma Co</a:t>
              </a:r>
            </a:p>
          </p:txBody>
        </p:sp>
        <p:sp>
          <p:nvSpPr>
            <p:cNvPr id="16408" name="KMA6DA78C"/>
            <p:cNvSpPr>
              <a:spLocks noChangeArrowheads="1"/>
            </p:cNvSpPr>
            <p:nvPr>
              <p:custDataLst>
                <p:tags r:id="rId7"/>
              </p:custDataLst>
            </p:nvPr>
          </p:nvSpPr>
          <p:spPr bwMode="auto">
            <a:xfrm>
              <a:off x="4945063" y="4565650"/>
              <a:ext cx="2503487" cy="93345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Our process looks at indications for each product, and probability of success… leading to a Monte Carlo simulation to create a range forecast… We then use base demand &amp; upside demand points on this curve to plan capacity</a:t>
              </a:r>
              <a:r>
                <a:rPr lang="en-US" sz="900"/>
                <a:t>”</a:t>
              </a:r>
            </a:p>
            <a:p>
              <a:pPr marL="66675" indent="-66675" algn="r" defTabSz="912813">
                <a:spcBef>
                  <a:spcPct val="20000"/>
                </a:spcBef>
                <a:buClr>
                  <a:schemeClr val="tx1"/>
                </a:buClr>
              </a:pPr>
              <a:r>
                <a:rPr lang="en-US" sz="900"/>
                <a:t>Forecast planner, Biotech</a:t>
              </a:r>
              <a:endParaRPr lang="en-US" sz="900" noProof="1"/>
            </a:p>
          </p:txBody>
        </p:sp>
        <p:sp>
          <p:nvSpPr>
            <p:cNvPr id="16409" name="KMA6DA78C"/>
            <p:cNvSpPr>
              <a:spLocks noChangeArrowheads="1"/>
            </p:cNvSpPr>
            <p:nvPr>
              <p:custDataLst>
                <p:tags r:id="rId8"/>
              </p:custDataLst>
            </p:nvPr>
          </p:nvSpPr>
          <p:spPr bwMode="auto">
            <a:xfrm>
              <a:off x="7531100" y="4565650"/>
              <a:ext cx="1573213" cy="762000"/>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noProof="1"/>
                <a:t>“</a:t>
              </a:r>
              <a:r>
                <a:rPr lang="en-US" sz="900" i="1"/>
                <a:t>We use a full demand distribution… and use flexible plants to meet that demand”</a:t>
              </a:r>
            </a:p>
            <a:p>
              <a:pPr marL="53975" indent="-53975" algn="r" defTabSz="912813">
                <a:spcBef>
                  <a:spcPct val="20000"/>
                </a:spcBef>
                <a:buClr>
                  <a:schemeClr val="tx1"/>
                </a:buClr>
              </a:pPr>
              <a:r>
                <a:rPr lang="en-US" sz="900"/>
                <a:t>Dir, Supply Chain Strategy, Auto Mfr</a:t>
              </a:r>
              <a:endParaRPr lang="en-US" sz="900" noProof="1"/>
            </a:p>
          </p:txBody>
        </p:sp>
        <p:sp>
          <p:nvSpPr>
            <p:cNvPr id="16413" name="AutoShape 35"/>
            <p:cNvSpPr>
              <a:spLocks/>
            </p:cNvSpPr>
            <p:nvPr/>
          </p:nvSpPr>
          <p:spPr bwMode="auto">
            <a:xfrm rot="-5400000">
              <a:off x="6162675" y="3151188"/>
              <a:ext cx="196850" cy="2330450"/>
            </a:xfrm>
            <a:prstGeom prst="rightBrace">
              <a:avLst>
                <a:gd name="adj1" fmla="val 96738"/>
                <a:gd name="adj2" fmla="val 72403"/>
              </a:avLst>
            </a:prstGeom>
            <a:noFill/>
            <a:ln w="19050">
              <a:solidFill>
                <a:schemeClr val="tx1"/>
              </a:solidFill>
              <a:round/>
              <a:headEnd/>
              <a:tailEnd/>
            </a:ln>
          </p:spPr>
          <p:txBody>
            <a:bodyPr wrap="none" lIns="85231" tIns="42616" rIns="85231" bIns="42616" anchor="ctr"/>
            <a:lstStyle/>
            <a:p>
              <a:endParaRPr lang="en-US"/>
            </a:p>
          </p:txBody>
        </p:sp>
        <p:sp>
          <p:nvSpPr>
            <p:cNvPr id="16414" name="AutoShape 36"/>
            <p:cNvSpPr>
              <a:spLocks/>
            </p:cNvSpPr>
            <p:nvPr/>
          </p:nvSpPr>
          <p:spPr bwMode="auto">
            <a:xfrm rot="-5400000">
              <a:off x="8218488" y="3613150"/>
              <a:ext cx="196850" cy="1406525"/>
            </a:xfrm>
            <a:prstGeom prst="rightBrace">
              <a:avLst>
                <a:gd name="adj1" fmla="val 58385"/>
                <a:gd name="adj2" fmla="val 42884"/>
              </a:avLst>
            </a:prstGeom>
            <a:noFill/>
            <a:ln w="19050">
              <a:solidFill>
                <a:schemeClr val="tx1"/>
              </a:solidFill>
              <a:round/>
              <a:headEnd/>
              <a:tailEnd/>
            </a:ln>
          </p:spPr>
          <p:txBody>
            <a:bodyPr wrap="none" lIns="85231" tIns="42616" rIns="85231" bIns="42616" anchor="ctr"/>
            <a:lstStyle/>
            <a:p>
              <a:endParaRPr lang="en-US"/>
            </a:p>
          </p:txBody>
        </p:sp>
        <p:sp>
          <p:nvSpPr>
            <p:cNvPr id="16417" name="KMA6C131B"/>
            <p:cNvSpPr>
              <a:spLocks noChangeArrowheads="1"/>
            </p:cNvSpPr>
            <p:nvPr>
              <p:custDataLst>
                <p:tags r:id="rId9"/>
              </p:custDataLst>
            </p:nvPr>
          </p:nvSpPr>
          <p:spPr bwMode="auto">
            <a:xfrm>
              <a:off x="6265863" y="2643188"/>
              <a:ext cx="2667000" cy="752475"/>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“Never miss a sale” strategy </a:t>
              </a:r>
            </a:p>
            <a:p>
              <a:pPr marL="161925" indent="-161925">
                <a:spcBef>
                  <a:spcPct val="40000"/>
                </a:spcBef>
                <a:buClr>
                  <a:schemeClr val="tx1"/>
                </a:buClr>
                <a:buFont typeface="Verdana" pitchFamily="34" charset="0"/>
                <a:buChar char="•"/>
              </a:pPr>
              <a:r>
                <a:rPr lang="en-US" sz="900"/>
                <a:t>Expensive, lumpy CAPEX</a:t>
              </a:r>
            </a:p>
            <a:p>
              <a:pPr marL="161925" indent="-161925">
                <a:spcBef>
                  <a:spcPct val="40000"/>
                </a:spcBef>
                <a:buClr>
                  <a:schemeClr val="tx1"/>
                </a:buClr>
                <a:buFont typeface="Verdana" pitchFamily="34" charset="0"/>
                <a:buChar char="•"/>
              </a:pPr>
              <a:r>
                <a:rPr lang="en-US" sz="900"/>
                <a:t>Lumpy, high variance, </a:t>
              </a:r>
              <a:br>
                <a:rPr lang="en-US" sz="900"/>
              </a:br>
              <a:r>
                <a:rPr lang="en-US" sz="900"/>
                <a:t>hard to control demand</a:t>
              </a:r>
            </a:p>
          </p:txBody>
        </p:sp>
        <p:sp>
          <p:nvSpPr>
            <p:cNvPr id="16420" name="Rectangle 42"/>
            <p:cNvSpPr>
              <a:spLocks noChangeArrowheads="1"/>
            </p:cNvSpPr>
            <p:nvPr/>
          </p:nvSpPr>
          <p:spPr bwMode="auto">
            <a:xfrm>
              <a:off x="6265863" y="1317625"/>
              <a:ext cx="2706687" cy="306388"/>
            </a:xfrm>
            <a:prstGeom prst="rect">
              <a:avLst/>
            </a:prstGeom>
            <a:solidFill>
              <a:srgbClr val="808080"/>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Full distribution/range</a:t>
              </a:r>
            </a:p>
          </p:txBody>
        </p:sp>
        <p:sp>
          <p:nvSpPr>
            <p:cNvPr id="16426" name="Rectangle 48"/>
            <p:cNvSpPr>
              <a:spLocks noChangeArrowheads="1"/>
            </p:cNvSpPr>
            <p:nvPr/>
          </p:nvSpPr>
          <p:spPr bwMode="auto">
            <a:xfrm>
              <a:off x="6645275"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grpSp>
        <p:nvGrpSpPr>
          <p:cNvPr id="48" name="Group 47"/>
          <p:cNvGrpSpPr/>
          <p:nvPr/>
        </p:nvGrpSpPr>
        <p:grpSpPr>
          <a:xfrm>
            <a:off x="2305050" y="1317625"/>
            <a:ext cx="3932238" cy="4510088"/>
            <a:chOff x="2305050" y="1317625"/>
            <a:chExt cx="3932238" cy="4510088"/>
          </a:xfrm>
        </p:grpSpPr>
        <p:sp>
          <p:nvSpPr>
            <p:cNvPr id="16392" name="Oval 7"/>
            <p:cNvSpPr>
              <a:spLocks noChangeArrowheads="1"/>
            </p:cNvSpPr>
            <p:nvPr/>
          </p:nvSpPr>
          <p:spPr bwMode="auto">
            <a:xfrm>
              <a:off x="4424363" y="3725863"/>
              <a:ext cx="192087" cy="201612"/>
            </a:xfrm>
            <a:prstGeom prst="ellipse">
              <a:avLst/>
            </a:prstGeom>
            <a:solidFill>
              <a:srgbClr val="CC6666"/>
            </a:solidFill>
            <a:ln w="19050">
              <a:solidFill>
                <a:schemeClr val="tx1"/>
              </a:solidFill>
              <a:round/>
              <a:headEnd/>
              <a:tailEnd/>
            </a:ln>
          </p:spPr>
          <p:txBody>
            <a:bodyPr wrap="none" lIns="43622" tIns="43622" rIns="43622" bIns="43622" anchor="ctr"/>
            <a:lstStyle/>
            <a:p>
              <a:pPr algn="ctr"/>
              <a:endParaRPr lang="en-US" sz="1900" b="1"/>
            </a:p>
          </p:txBody>
        </p:sp>
        <p:sp>
          <p:nvSpPr>
            <p:cNvPr id="16396" name="Text Box 11"/>
            <p:cNvSpPr txBox="1">
              <a:spLocks noChangeArrowheads="1"/>
            </p:cNvSpPr>
            <p:nvPr/>
          </p:nvSpPr>
          <p:spPr bwMode="auto">
            <a:xfrm>
              <a:off x="3125788" y="3925888"/>
              <a:ext cx="2174875" cy="287337"/>
            </a:xfrm>
            <a:prstGeom prst="rect">
              <a:avLst/>
            </a:prstGeom>
            <a:noFill/>
            <a:ln w="19050">
              <a:noFill/>
              <a:miter lim="800000"/>
              <a:headEnd/>
              <a:tailEnd/>
            </a:ln>
          </p:spPr>
          <p:txBody>
            <a:bodyPr lIns="43622" tIns="43622" rIns="43622" bIns="43622">
              <a:spAutoFit/>
            </a:bodyPr>
            <a:lstStyle/>
            <a:p>
              <a:pPr algn="ctr"/>
              <a:r>
                <a:rPr lang="en-US" sz="1300" b="1">
                  <a:solidFill>
                    <a:srgbClr val="CC6666"/>
                  </a:solidFill>
                </a:rPr>
                <a:t>Tech Mfg Co</a:t>
              </a:r>
            </a:p>
          </p:txBody>
        </p:sp>
        <p:sp>
          <p:nvSpPr>
            <p:cNvPr id="16398" name="Line 19"/>
            <p:cNvSpPr>
              <a:spLocks noChangeShapeType="1"/>
            </p:cNvSpPr>
            <p:nvPr/>
          </p:nvSpPr>
          <p:spPr bwMode="auto">
            <a:xfrm>
              <a:off x="4164013"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99" name="Line 20"/>
            <p:cNvSpPr>
              <a:spLocks noChangeShapeType="1"/>
            </p:cNvSpPr>
            <p:nvPr/>
          </p:nvSpPr>
          <p:spPr bwMode="auto">
            <a:xfrm flipV="1">
              <a:off x="4173538"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400" name="Rectangle 21"/>
            <p:cNvSpPr>
              <a:spLocks noChangeArrowheads="1"/>
            </p:cNvSpPr>
            <p:nvPr/>
          </p:nvSpPr>
          <p:spPr bwMode="auto">
            <a:xfrm>
              <a:off x="4429125" y="2251075"/>
              <a:ext cx="49213"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1" name="Rectangle 22"/>
            <p:cNvSpPr>
              <a:spLocks noChangeArrowheads="1"/>
            </p:cNvSpPr>
            <p:nvPr/>
          </p:nvSpPr>
          <p:spPr bwMode="auto">
            <a:xfrm>
              <a:off x="4699000" y="2149475"/>
              <a:ext cx="50800" cy="4397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2" name="Rectangle 23"/>
            <p:cNvSpPr>
              <a:spLocks noChangeArrowheads="1"/>
            </p:cNvSpPr>
            <p:nvPr/>
          </p:nvSpPr>
          <p:spPr bwMode="auto">
            <a:xfrm>
              <a:off x="4970463" y="2251075"/>
              <a:ext cx="50800"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6" name="KMA6DA78C"/>
            <p:cNvSpPr>
              <a:spLocks noChangeArrowheads="1"/>
            </p:cNvSpPr>
            <p:nvPr>
              <p:custDataLst>
                <p:tags r:id="rId4"/>
              </p:custDataLst>
            </p:nvPr>
          </p:nvSpPr>
          <p:spPr bwMode="auto">
            <a:xfrm>
              <a:off x="2305050" y="4565650"/>
              <a:ext cx="2559050" cy="503238"/>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forecast a range… expected demand, and an optimistic and pessimistic scenario”</a:t>
              </a:r>
            </a:p>
            <a:p>
              <a:pPr marL="66675" indent="-66675" algn="r" defTabSz="912813">
                <a:spcBef>
                  <a:spcPct val="20000"/>
                </a:spcBef>
                <a:buClr>
                  <a:schemeClr val="tx1"/>
                </a:buClr>
              </a:pPr>
              <a:r>
                <a:rPr lang="en-US" sz="900"/>
                <a:t>Fmr Tech Mfg Executive</a:t>
              </a:r>
              <a:endParaRPr lang="en-US" sz="900" noProof="1"/>
            </a:p>
          </p:txBody>
        </p:sp>
        <p:sp>
          <p:nvSpPr>
            <p:cNvPr id="16407" name="KMA6DA78C"/>
            <p:cNvSpPr>
              <a:spLocks noChangeArrowheads="1"/>
            </p:cNvSpPr>
            <p:nvPr>
              <p:custDataLst>
                <p:tags r:id="rId5"/>
              </p:custDataLst>
            </p:nvPr>
          </p:nvSpPr>
          <p:spPr bwMode="auto">
            <a:xfrm>
              <a:off x="2408238" y="5324475"/>
              <a:ext cx="2471737" cy="503238"/>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a:t>“ON Semi. creates low, medium, and high demand scenarios along with capacity plans for each.”</a:t>
              </a:r>
            </a:p>
            <a:p>
              <a:pPr marL="53975" indent="-53975" algn="r" defTabSz="912813">
                <a:spcBef>
                  <a:spcPct val="20000"/>
                </a:spcBef>
                <a:buClr>
                  <a:schemeClr val="tx1"/>
                </a:buClr>
              </a:pPr>
              <a:r>
                <a:rPr lang="en-US" sz="900"/>
                <a:t>i2 Technologies Case Study</a:t>
              </a:r>
            </a:p>
          </p:txBody>
        </p:sp>
        <p:sp>
          <p:nvSpPr>
            <p:cNvPr id="16412" name="AutoShape 34"/>
            <p:cNvSpPr>
              <a:spLocks/>
            </p:cNvSpPr>
            <p:nvPr/>
          </p:nvSpPr>
          <p:spPr bwMode="auto">
            <a:xfrm rot="-5400000">
              <a:off x="3520282" y="3064669"/>
              <a:ext cx="196850" cy="2503487"/>
            </a:xfrm>
            <a:prstGeom prst="rightBrace">
              <a:avLst>
                <a:gd name="adj1" fmla="val 103920"/>
                <a:gd name="adj2" fmla="val 83333"/>
              </a:avLst>
            </a:prstGeom>
            <a:noFill/>
            <a:ln w="19050">
              <a:solidFill>
                <a:schemeClr val="tx1"/>
              </a:solidFill>
              <a:round/>
              <a:headEnd/>
              <a:tailEnd/>
            </a:ln>
          </p:spPr>
          <p:txBody>
            <a:bodyPr wrap="none" lIns="85231" tIns="42616" rIns="85231" bIns="42616" anchor="ctr"/>
            <a:lstStyle/>
            <a:p>
              <a:endParaRPr lang="en-US"/>
            </a:p>
          </p:txBody>
        </p:sp>
        <p:sp>
          <p:nvSpPr>
            <p:cNvPr id="16416" name="KMA6C131B"/>
            <p:cNvSpPr>
              <a:spLocks noChangeArrowheads="1"/>
            </p:cNvSpPr>
            <p:nvPr>
              <p:custDataLst>
                <p:tags r:id="rId6"/>
              </p:custDataLst>
            </p:nvPr>
          </p:nvSpPr>
          <p:spPr bwMode="auto">
            <a:xfrm>
              <a:off x="3335338" y="2643188"/>
              <a:ext cx="2901950" cy="9826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Mixed utilization vs. sale strategy</a:t>
              </a:r>
            </a:p>
            <a:p>
              <a:pPr marL="161925" indent="-161925">
                <a:spcBef>
                  <a:spcPct val="40000"/>
                </a:spcBef>
                <a:buClr>
                  <a:schemeClr val="tx1"/>
                </a:buClr>
                <a:buFont typeface="Verdana" pitchFamily="34" charset="0"/>
                <a:buChar char="•"/>
              </a:pPr>
              <a:r>
                <a:rPr lang="en-US" sz="900"/>
                <a:t>Moderate CAPEX variance</a:t>
              </a:r>
            </a:p>
            <a:p>
              <a:pPr marL="161925" indent="-161925">
                <a:spcBef>
                  <a:spcPct val="40000"/>
                </a:spcBef>
                <a:buClr>
                  <a:schemeClr val="tx1"/>
                </a:buClr>
                <a:buFont typeface="Verdana" pitchFamily="34" charset="0"/>
                <a:buChar char="•"/>
              </a:pPr>
              <a:r>
                <a:rPr lang="en-US" sz="900"/>
                <a:t>Moderate control of demand </a:t>
              </a:r>
            </a:p>
            <a:p>
              <a:pPr marL="161925" indent="-161925">
                <a:spcBef>
                  <a:spcPct val="40000"/>
                </a:spcBef>
                <a:buClr>
                  <a:schemeClr val="tx1"/>
                </a:buClr>
                <a:buFont typeface="Verdana" pitchFamily="34" charset="0"/>
                <a:buChar char="•"/>
              </a:pPr>
              <a:r>
                <a:rPr lang="en-US" sz="900"/>
                <a:t>Need / desire for something “simpler” than full distribution</a:t>
              </a:r>
              <a:endParaRPr lang="en-US" sz="900" noProof="1"/>
            </a:p>
          </p:txBody>
        </p:sp>
        <p:sp>
          <p:nvSpPr>
            <p:cNvPr id="16419" name="Rectangle 41"/>
            <p:cNvSpPr>
              <a:spLocks noChangeArrowheads="1"/>
            </p:cNvSpPr>
            <p:nvPr/>
          </p:nvSpPr>
          <p:spPr bwMode="auto">
            <a:xfrm>
              <a:off x="3335338" y="1317625"/>
              <a:ext cx="2706687" cy="306388"/>
            </a:xfrm>
            <a:prstGeom prst="rect">
              <a:avLst/>
            </a:prstGeom>
            <a:solidFill>
              <a:srgbClr val="CC6666"/>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Multiple scenarios</a:t>
              </a:r>
            </a:p>
          </p:txBody>
        </p:sp>
        <p:sp>
          <p:nvSpPr>
            <p:cNvPr id="16427" name="Rectangle 49"/>
            <p:cNvSpPr>
              <a:spLocks noChangeArrowheads="1"/>
            </p:cNvSpPr>
            <p:nvPr/>
          </p:nvSpPr>
          <p:spPr bwMode="auto">
            <a:xfrm>
              <a:off x="3716338"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sp>
        <p:nvSpPr>
          <p:cNvPr id="16428" name="Rectangle 50"/>
          <p:cNvSpPr>
            <a:spLocks noChangeArrowheads="1"/>
          </p:cNvSpPr>
          <p:nvPr/>
        </p:nvSpPr>
        <p:spPr bwMode="auto">
          <a:xfrm>
            <a:off x="785813" y="1630363"/>
            <a:ext cx="1519237"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sp>
        <p:nvSpPr>
          <p:cNvPr id="16429" name="Title 45"/>
          <p:cNvSpPr>
            <a:spLocks noGrp="1"/>
          </p:cNvSpPr>
          <p:nvPr>
            <p:ph type="title"/>
          </p:nvPr>
        </p:nvSpPr>
        <p:spPr/>
        <p:txBody>
          <a:bodyPr/>
          <a:lstStyle/>
          <a:p>
            <a:r>
              <a:rPr lang="en-US" smtClean="0"/>
              <a:t>Bain &amp; Company identifies three types of commonly used capacity planning forecasting methods</a:t>
            </a:r>
          </a:p>
        </p:txBody>
      </p:sp>
      <p:sp>
        <p:nvSpPr>
          <p:cNvPr id="16430" name="Text Box 47"/>
          <p:cNvSpPr txBox="1">
            <a:spLocks noChangeArrowheads="1"/>
          </p:cNvSpPr>
          <p:nvPr/>
        </p:nvSpPr>
        <p:spPr bwMode="auto">
          <a:xfrm>
            <a:off x="101600" y="6604000"/>
            <a:ext cx="5454650" cy="123825"/>
          </a:xfrm>
          <a:prstGeom prst="rect">
            <a:avLst/>
          </a:prstGeom>
          <a:noFill/>
          <a:ln w="19050">
            <a:noFill/>
            <a:miter lim="800000"/>
            <a:headEnd/>
            <a:tailEnd/>
          </a:ln>
        </p:spPr>
        <p:txBody>
          <a:bodyPr wrap="none" lIns="0" tIns="0" rIns="0" bIns="0" anchor="ctr">
            <a:spAutoFit/>
          </a:bodyPr>
          <a:lstStyle/>
          <a:p>
            <a:r>
              <a:rPr lang="en-US" sz="800" noProof="1"/>
              <a:t>Reproduced by permission from Bain &amp; Company; it is not to be relied on by any 3rd party without Bain's prior written consent.</a:t>
            </a:r>
            <a:endParaRPr lang="zh-CN" altLang="en-US">
              <a:ea typeface="SimSun"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4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05" name="Group 5"/>
          <p:cNvGraphicFramePr>
            <a:graphicFrameLocks noGrp="1"/>
          </p:cNvGraphicFramePr>
          <p:nvPr/>
        </p:nvGraphicFramePr>
        <p:xfrm>
          <a:off x="2128838" y="1884363"/>
          <a:ext cx="5371186" cy="3682865"/>
        </p:xfrm>
        <a:graphic>
          <a:graphicData uri="http://schemas.openxmlformats.org/drawingml/2006/table">
            <a:tbl>
              <a:tblPr/>
              <a:tblGrid>
                <a:gridCol w="5371186"/>
              </a:tblGrid>
              <a:tr h="3682865">
                <a:tc>
                  <a:txBody>
                    <a:bodyPr/>
                    <a:lstStyle/>
                    <a:p>
                      <a:pPr marL="0" marR="0" lvl="0" indent="0" algn="l" defTabSz="981075" rtl="0" eaLnBrk="0" fontAlgn="base" latinLnBrk="0" hangingPunct="0">
                        <a:lnSpc>
                          <a:spcPct val="100000"/>
                        </a:lnSpc>
                        <a:spcBef>
                          <a:spcPct val="40000"/>
                        </a:spcBef>
                        <a:spcAft>
                          <a:spcPct val="0"/>
                        </a:spcAft>
                        <a:buClr>
                          <a:schemeClr val="tx1"/>
                        </a:buClr>
                        <a:buSzTx/>
                        <a:buFont typeface="Verdana" pitchFamily="34" charset="0"/>
                        <a:buNone/>
                        <a:tabLst/>
                      </a:pPr>
                      <a:endParaRPr kumimoji="0" lang="en-US" sz="1800" b="0" i="0" u="none" strike="noStrike" cap="none" normalizeH="0" baseline="0" smtClean="0">
                        <a:ln>
                          <a:noFill/>
                        </a:ln>
                        <a:solidFill>
                          <a:schemeClr val="tx1"/>
                        </a:solidFill>
                        <a:effectLst/>
                        <a:latin typeface="Verdana" pitchFamily="34" charset="0"/>
                      </a:endParaRPr>
                    </a:p>
                  </a:txBody>
                  <a:tcPr marL="43997" marR="43997" marT="43135" marB="43135"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0">
                      <a:gsLst>
                        <a:gs pos="0">
                          <a:srgbClr val="DDDDDD"/>
                        </a:gs>
                        <a:gs pos="100000">
                          <a:schemeClr val="accent1"/>
                        </a:gs>
                      </a:gsLst>
                      <a:lin ang="18900000" scaled="1"/>
                    </a:gradFill>
                  </a:tcPr>
                </a:tc>
              </a:tr>
            </a:tbl>
          </a:graphicData>
        </a:graphic>
      </p:graphicFrame>
      <p:sp>
        <p:nvSpPr>
          <p:cNvPr id="17416" name="Text Box 11"/>
          <p:cNvSpPr txBox="1">
            <a:spLocks noChangeArrowheads="1"/>
          </p:cNvSpPr>
          <p:nvPr/>
        </p:nvSpPr>
        <p:spPr bwMode="auto">
          <a:xfrm>
            <a:off x="2101850" y="5624513"/>
            <a:ext cx="1577975" cy="473075"/>
          </a:xfrm>
          <a:prstGeom prst="rect">
            <a:avLst/>
          </a:prstGeom>
          <a:noFill/>
          <a:ln w="19050">
            <a:noFill/>
            <a:miter lim="800000"/>
            <a:headEnd/>
            <a:tailEnd/>
          </a:ln>
        </p:spPr>
        <p:txBody>
          <a:bodyPr wrap="none" lIns="43622" tIns="43622" rIns="43622" bIns="43622">
            <a:spAutoFit/>
          </a:bodyPr>
          <a:lstStyle/>
          <a:p>
            <a:pPr algn="ctr"/>
            <a:r>
              <a:rPr lang="en-US" sz="1200" b="1"/>
              <a:t>Minimize cost strategy</a:t>
            </a:r>
          </a:p>
          <a:p>
            <a:pPr algn="ctr"/>
            <a:r>
              <a:rPr lang="en-US" sz="1200" i="1"/>
              <a:t>(e.g., high utilization)</a:t>
            </a:r>
          </a:p>
        </p:txBody>
      </p:sp>
      <p:sp>
        <p:nvSpPr>
          <p:cNvPr id="17417" name="Text Box 12"/>
          <p:cNvSpPr txBox="1">
            <a:spLocks noChangeArrowheads="1"/>
          </p:cNvSpPr>
          <p:nvPr/>
        </p:nvSpPr>
        <p:spPr bwMode="auto">
          <a:xfrm>
            <a:off x="5070475" y="5624513"/>
            <a:ext cx="1868488" cy="473075"/>
          </a:xfrm>
          <a:prstGeom prst="rect">
            <a:avLst/>
          </a:prstGeom>
          <a:noFill/>
          <a:ln w="19050">
            <a:noFill/>
            <a:miter lim="800000"/>
            <a:headEnd/>
            <a:tailEnd/>
          </a:ln>
        </p:spPr>
        <p:txBody>
          <a:bodyPr wrap="none" lIns="43622" tIns="43622" rIns="43622" bIns="43622">
            <a:spAutoFit/>
          </a:bodyPr>
          <a:lstStyle/>
          <a:p>
            <a:pPr algn="ctr"/>
            <a:r>
              <a:rPr lang="en-US" sz="1200" b="1"/>
              <a:t>Maximize revenue strategy</a:t>
            </a:r>
          </a:p>
          <a:p>
            <a:pPr algn="ctr"/>
            <a:r>
              <a:rPr lang="en-US" sz="1200" i="1"/>
              <a:t>(e.g., never miss a sale)</a:t>
            </a:r>
          </a:p>
        </p:txBody>
      </p:sp>
      <p:sp>
        <p:nvSpPr>
          <p:cNvPr id="17418" name="Text Box 13"/>
          <p:cNvSpPr txBox="1">
            <a:spLocks noChangeArrowheads="1"/>
          </p:cNvSpPr>
          <p:nvPr/>
        </p:nvSpPr>
        <p:spPr bwMode="auto">
          <a:xfrm>
            <a:off x="992188" y="1887538"/>
            <a:ext cx="1054100" cy="1011237"/>
          </a:xfrm>
          <a:prstGeom prst="rect">
            <a:avLst/>
          </a:prstGeom>
          <a:noFill/>
          <a:ln w="19050">
            <a:noFill/>
            <a:miter lim="800000"/>
            <a:headEnd/>
            <a:tailEnd/>
          </a:ln>
        </p:spPr>
        <p:txBody>
          <a:bodyPr lIns="43622" tIns="43622" rIns="43622" bIns="43622">
            <a:spAutoFit/>
          </a:bodyPr>
          <a:lstStyle/>
          <a:p>
            <a:pPr algn="ctr"/>
            <a:r>
              <a:rPr lang="en-US" sz="1200" b="1"/>
              <a:t>Lumpy </a:t>
            </a:r>
            <a:br>
              <a:rPr lang="en-US" sz="1200" b="1"/>
            </a:br>
            <a:r>
              <a:rPr lang="en-US" sz="1200" b="1"/>
              <a:t>CAPEX</a:t>
            </a:r>
            <a:br>
              <a:rPr lang="en-US" sz="1200" b="1"/>
            </a:br>
            <a:r>
              <a:rPr lang="en-US" sz="1200" i="1"/>
              <a:t>(e.g., few </a:t>
            </a:r>
            <a:br>
              <a:rPr lang="en-US" sz="1200" i="1"/>
            </a:br>
            <a:r>
              <a:rPr lang="en-US" sz="1200" i="1"/>
              <a:t>large </a:t>
            </a:r>
            <a:br>
              <a:rPr lang="en-US" sz="1200" i="1"/>
            </a:br>
            <a:r>
              <a:rPr lang="en-US" sz="1200" i="1"/>
              <a:t>decisions)</a:t>
            </a:r>
          </a:p>
        </p:txBody>
      </p:sp>
      <p:sp>
        <p:nvSpPr>
          <p:cNvPr id="17419" name="Text Box 14"/>
          <p:cNvSpPr txBox="1">
            <a:spLocks noChangeArrowheads="1"/>
          </p:cNvSpPr>
          <p:nvPr/>
        </p:nvSpPr>
        <p:spPr bwMode="auto">
          <a:xfrm>
            <a:off x="984250" y="4587875"/>
            <a:ext cx="1192213" cy="1012825"/>
          </a:xfrm>
          <a:prstGeom prst="rect">
            <a:avLst/>
          </a:prstGeom>
          <a:noFill/>
          <a:ln w="19050">
            <a:noFill/>
            <a:miter lim="800000"/>
            <a:headEnd/>
            <a:tailEnd/>
          </a:ln>
        </p:spPr>
        <p:txBody>
          <a:bodyPr lIns="43622" tIns="43622" rIns="43622" bIns="43622">
            <a:spAutoFit/>
          </a:bodyPr>
          <a:lstStyle/>
          <a:p>
            <a:pPr algn="ctr"/>
            <a:r>
              <a:rPr lang="en-US" sz="1200" b="1"/>
              <a:t>Smooth </a:t>
            </a:r>
            <a:br>
              <a:rPr lang="en-US" sz="1200" b="1"/>
            </a:br>
            <a:r>
              <a:rPr lang="en-US" sz="1200" b="1"/>
              <a:t>CAPEX</a:t>
            </a:r>
            <a:r>
              <a:rPr lang="en-US" sz="1200" i="1"/>
              <a:t/>
            </a:r>
            <a:br>
              <a:rPr lang="en-US" sz="1200" i="1"/>
            </a:br>
            <a:r>
              <a:rPr lang="en-US" sz="1200" i="1"/>
              <a:t>(e.g., many </a:t>
            </a:r>
            <a:br>
              <a:rPr lang="en-US" sz="1200" i="1"/>
            </a:br>
            <a:r>
              <a:rPr lang="en-US" sz="1200" i="1"/>
              <a:t>small </a:t>
            </a:r>
            <a:br>
              <a:rPr lang="en-US" sz="1200" i="1"/>
            </a:br>
            <a:r>
              <a:rPr lang="en-US" sz="1200" i="1"/>
              <a:t>decisions)</a:t>
            </a:r>
            <a:endParaRPr lang="en-US" sz="1200" b="1"/>
          </a:p>
        </p:txBody>
      </p:sp>
      <p:sp>
        <p:nvSpPr>
          <p:cNvPr id="17420" name="Text Box 15"/>
          <p:cNvSpPr txBox="1">
            <a:spLocks noChangeArrowheads="1"/>
          </p:cNvSpPr>
          <p:nvPr/>
        </p:nvSpPr>
        <p:spPr bwMode="auto">
          <a:xfrm>
            <a:off x="5732463" y="1903413"/>
            <a:ext cx="1309687" cy="303212"/>
          </a:xfrm>
          <a:prstGeom prst="rect">
            <a:avLst/>
          </a:prstGeom>
          <a:noFill/>
          <a:ln w="19050">
            <a:noFill/>
            <a:miter lim="800000"/>
            <a:headEnd/>
            <a:tailEnd/>
          </a:ln>
        </p:spPr>
        <p:txBody>
          <a:bodyPr wrap="none" lIns="43622" tIns="43622" rIns="43622" bIns="43622">
            <a:spAutoFit/>
          </a:bodyPr>
          <a:lstStyle/>
          <a:p>
            <a:r>
              <a:rPr lang="en-US" sz="1400" b="1" i="1"/>
              <a:t>Full distribution</a:t>
            </a:r>
          </a:p>
        </p:txBody>
      </p:sp>
      <p:sp>
        <p:nvSpPr>
          <p:cNvPr id="17421" name="Text Box 16"/>
          <p:cNvSpPr txBox="1">
            <a:spLocks noChangeArrowheads="1"/>
          </p:cNvSpPr>
          <p:nvPr/>
        </p:nvSpPr>
        <p:spPr bwMode="auto">
          <a:xfrm>
            <a:off x="2146300" y="5303838"/>
            <a:ext cx="1020763" cy="303212"/>
          </a:xfrm>
          <a:prstGeom prst="rect">
            <a:avLst/>
          </a:prstGeom>
          <a:noFill/>
          <a:ln w="19050">
            <a:noFill/>
            <a:miter lim="800000"/>
            <a:headEnd/>
            <a:tailEnd/>
          </a:ln>
        </p:spPr>
        <p:txBody>
          <a:bodyPr wrap="none" lIns="43622" tIns="43622" rIns="43622" bIns="43622">
            <a:spAutoFit/>
          </a:bodyPr>
          <a:lstStyle/>
          <a:p>
            <a:pPr algn="ctr"/>
            <a:r>
              <a:rPr lang="en-US" sz="1400" b="1" i="1"/>
              <a:t>One number</a:t>
            </a:r>
          </a:p>
        </p:txBody>
      </p:sp>
      <p:sp>
        <p:nvSpPr>
          <p:cNvPr id="17422" name="Text Box 17"/>
          <p:cNvSpPr txBox="1">
            <a:spLocks noChangeArrowheads="1"/>
          </p:cNvSpPr>
          <p:nvPr/>
        </p:nvSpPr>
        <p:spPr bwMode="auto">
          <a:xfrm>
            <a:off x="5518150" y="5303838"/>
            <a:ext cx="1460500" cy="303212"/>
          </a:xfrm>
          <a:prstGeom prst="rect">
            <a:avLst/>
          </a:prstGeom>
          <a:noFill/>
          <a:ln w="19050">
            <a:noFill/>
            <a:miter lim="800000"/>
            <a:headEnd/>
            <a:tailEnd/>
          </a:ln>
        </p:spPr>
        <p:txBody>
          <a:bodyPr wrap="none" lIns="43622" tIns="43622" rIns="43622" bIns="43622">
            <a:spAutoFit/>
          </a:bodyPr>
          <a:lstStyle/>
          <a:p>
            <a:pPr algn="ctr"/>
            <a:r>
              <a:rPr lang="en-US" sz="1400" b="1" i="1"/>
              <a:t>Multiple scenarios</a:t>
            </a:r>
          </a:p>
        </p:txBody>
      </p:sp>
      <p:sp>
        <p:nvSpPr>
          <p:cNvPr id="17423" name="Oval 18"/>
          <p:cNvSpPr>
            <a:spLocks noChangeArrowheads="1"/>
          </p:cNvSpPr>
          <p:nvPr/>
        </p:nvSpPr>
        <p:spPr bwMode="auto">
          <a:xfrm>
            <a:off x="6376988" y="2646363"/>
            <a:ext cx="1082675" cy="638175"/>
          </a:xfrm>
          <a:prstGeom prst="ellipse">
            <a:avLst/>
          </a:prstGeom>
          <a:solidFill>
            <a:srgbClr val="808080"/>
          </a:solidFill>
          <a:ln w="19050">
            <a:solidFill>
              <a:schemeClr val="tx1"/>
            </a:solidFill>
            <a:round/>
            <a:headEnd/>
            <a:tailEnd/>
          </a:ln>
        </p:spPr>
        <p:txBody>
          <a:bodyPr wrap="none" lIns="43622" tIns="43622" rIns="43622" bIns="43622" anchor="ctr"/>
          <a:lstStyle/>
          <a:p>
            <a:pPr algn="ctr"/>
            <a:r>
              <a:rPr lang="en-US" sz="1100" b="1">
                <a:solidFill>
                  <a:srgbClr val="FFFFFF"/>
                </a:solidFill>
              </a:rPr>
              <a:t>Biotech</a:t>
            </a:r>
            <a:br>
              <a:rPr lang="en-US" sz="1100" b="1">
                <a:solidFill>
                  <a:srgbClr val="FFFFFF"/>
                </a:solidFill>
              </a:rPr>
            </a:br>
            <a:r>
              <a:rPr lang="en-US" sz="1100" b="1">
                <a:solidFill>
                  <a:srgbClr val="FFFFFF"/>
                </a:solidFill>
              </a:rPr>
              <a:t>Co.</a:t>
            </a:r>
          </a:p>
        </p:txBody>
      </p:sp>
      <p:sp>
        <p:nvSpPr>
          <p:cNvPr id="17424" name="Oval 19"/>
          <p:cNvSpPr>
            <a:spLocks noChangeArrowheads="1"/>
          </p:cNvSpPr>
          <p:nvPr/>
        </p:nvSpPr>
        <p:spPr bwMode="auto">
          <a:xfrm>
            <a:off x="2459038" y="4189413"/>
            <a:ext cx="1203325" cy="638175"/>
          </a:xfrm>
          <a:prstGeom prst="ellipse">
            <a:avLst/>
          </a:prstGeom>
          <a:solidFill>
            <a:srgbClr val="808080"/>
          </a:solidFill>
          <a:ln w="19050">
            <a:solidFill>
              <a:schemeClr val="tx1"/>
            </a:solidFill>
            <a:round/>
            <a:headEnd/>
            <a:tailEnd/>
          </a:ln>
        </p:spPr>
        <p:txBody>
          <a:bodyPr wrap="none" lIns="43622" tIns="43622" rIns="43622" bIns="43622" anchor="ctr"/>
          <a:lstStyle/>
          <a:p>
            <a:pPr algn="ctr"/>
            <a:r>
              <a:rPr lang="en-US" sz="1100" b="1">
                <a:solidFill>
                  <a:srgbClr val="FFFFFF"/>
                </a:solidFill>
              </a:rPr>
              <a:t>Electronics</a:t>
            </a:r>
          </a:p>
          <a:p>
            <a:pPr algn="ctr"/>
            <a:r>
              <a:rPr lang="en-US" sz="1100" b="1">
                <a:solidFill>
                  <a:srgbClr val="FFFFFF"/>
                </a:solidFill>
              </a:rPr>
              <a:t>Co.</a:t>
            </a:r>
          </a:p>
        </p:txBody>
      </p:sp>
      <p:sp>
        <p:nvSpPr>
          <p:cNvPr id="17425" name="Oval 20"/>
          <p:cNvSpPr>
            <a:spLocks noChangeArrowheads="1"/>
          </p:cNvSpPr>
          <p:nvPr/>
        </p:nvSpPr>
        <p:spPr bwMode="auto">
          <a:xfrm>
            <a:off x="3009900" y="4657725"/>
            <a:ext cx="1203325" cy="638175"/>
          </a:xfrm>
          <a:prstGeom prst="ellipse">
            <a:avLst/>
          </a:prstGeom>
          <a:solidFill>
            <a:srgbClr val="808080"/>
          </a:solidFill>
          <a:ln w="19050">
            <a:solidFill>
              <a:schemeClr val="tx1"/>
            </a:solidFill>
            <a:round/>
            <a:headEnd/>
            <a:tailEnd/>
          </a:ln>
        </p:spPr>
        <p:txBody>
          <a:bodyPr wrap="none" lIns="43622" tIns="43622" rIns="43622" bIns="43622" anchor="ctr"/>
          <a:lstStyle/>
          <a:p>
            <a:pPr algn="ctr"/>
            <a:r>
              <a:rPr lang="en-US" sz="1100" b="1">
                <a:solidFill>
                  <a:srgbClr val="FFFFFF"/>
                </a:solidFill>
              </a:rPr>
              <a:t>CPG</a:t>
            </a:r>
          </a:p>
          <a:p>
            <a:pPr algn="ctr"/>
            <a:r>
              <a:rPr lang="en-US" sz="1100" b="1">
                <a:solidFill>
                  <a:srgbClr val="FFFFFF"/>
                </a:solidFill>
              </a:rPr>
              <a:t>Co.</a:t>
            </a:r>
          </a:p>
        </p:txBody>
      </p:sp>
      <p:sp>
        <p:nvSpPr>
          <p:cNvPr id="17426" name="Oval 21"/>
          <p:cNvSpPr>
            <a:spLocks noChangeArrowheads="1"/>
          </p:cNvSpPr>
          <p:nvPr/>
        </p:nvSpPr>
        <p:spPr bwMode="auto">
          <a:xfrm>
            <a:off x="2714625" y="2551113"/>
            <a:ext cx="1203325" cy="638175"/>
          </a:xfrm>
          <a:prstGeom prst="ellipse">
            <a:avLst/>
          </a:prstGeom>
          <a:solidFill>
            <a:srgbClr val="808080"/>
          </a:solidFill>
          <a:ln w="19050">
            <a:solidFill>
              <a:schemeClr val="tx1"/>
            </a:solidFill>
            <a:round/>
            <a:headEnd/>
            <a:tailEnd/>
          </a:ln>
        </p:spPr>
        <p:txBody>
          <a:bodyPr wrap="none" lIns="43622" tIns="43622" rIns="43622" bIns="43622" anchor="ctr"/>
          <a:lstStyle/>
          <a:p>
            <a:pPr algn="ctr"/>
            <a:r>
              <a:rPr lang="en-US" sz="1100" b="1">
                <a:solidFill>
                  <a:srgbClr val="FFFFFF"/>
                </a:solidFill>
              </a:rPr>
              <a:t>Tech Mfg.</a:t>
            </a:r>
            <a:br>
              <a:rPr lang="en-US" sz="1100" b="1">
                <a:solidFill>
                  <a:srgbClr val="FFFFFF"/>
                </a:solidFill>
              </a:rPr>
            </a:br>
            <a:r>
              <a:rPr lang="en-US" sz="1100" b="1">
                <a:solidFill>
                  <a:srgbClr val="FFFFFF"/>
                </a:solidFill>
              </a:rPr>
              <a:t>Co. 2</a:t>
            </a:r>
          </a:p>
        </p:txBody>
      </p:sp>
      <p:sp>
        <p:nvSpPr>
          <p:cNvPr id="17427" name="Oval 22"/>
          <p:cNvSpPr>
            <a:spLocks noChangeArrowheads="1"/>
          </p:cNvSpPr>
          <p:nvPr/>
        </p:nvSpPr>
        <p:spPr bwMode="auto">
          <a:xfrm>
            <a:off x="3768725" y="2724150"/>
            <a:ext cx="1201738" cy="638175"/>
          </a:xfrm>
          <a:prstGeom prst="ellipse">
            <a:avLst/>
          </a:prstGeom>
          <a:solidFill>
            <a:srgbClr val="808080"/>
          </a:solidFill>
          <a:ln w="19050">
            <a:solidFill>
              <a:schemeClr val="tx1"/>
            </a:solidFill>
            <a:round/>
            <a:headEnd/>
            <a:tailEnd/>
          </a:ln>
        </p:spPr>
        <p:txBody>
          <a:bodyPr wrap="none" lIns="43622" tIns="43622" rIns="43622" bIns="43622" anchor="ctr"/>
          <a:lstStyle/>
          <a:p>
            <a:pPr algn="ctr"/>
            <a:r>
              <a:rPr lang="en-US" sz="1100" b="1">
                <a:solidFill>
                  <a:srgbClr val="FFFFFF"/>
                </a:solidFill>
              </a:rPr>
              <a:t>Auto Co.</a:t>
            </a:r>
          </a:p>
        </p:txBody>
      </p:sp>
      <p:sp>
        <p:nvSpPr>
          <p:cNvPr id="17428" name="Oval 25"/>
          <p:cNvSpPr>
            <a:spLocks noChangeArrowheads="1"/>
          </p:cNvSpPr>
          <p:nvPr/>
        </p:nvSpPr>
        <p:spPr bwMode="auto">
          <a:xfrm>
            <a:off x="2459038" y="3059113"/>
            <a:ext cx="1316037" cy="638175"/>
          </a:xfrm>
          <a:prstGeom prst="ellipse">
            <a:avLst/>
          </a:prstGeom>
          <a:solidFill>
            <a:srgbClr val="808080"/>
          </a:solidFill>
          <a:ln w="19050">
            <a:solidFill>
              <a:schemeClr val="tx1"/>
            </a:solidFill>
            <a:round/>
            <a:headEnd/>
            <a:tailEnd/>
          </a:ln>
        </p:spPr>
        <p:txBody>
          <a:bodyPr wrap="none" lIns="43622" tIns="43622" rIns="43622" bIns="43622" anchor="ctr"/>
          <a:lstStyle/>
          <a:p>
            <a:pPr algn="ctr"/>
            <a:r>
              <a:rPr lang="en-US" sz="1100" b="1">
                <a:solidFill>
                  <a:srgbClr val="FFFFFF"/>
                </a:solidFill>
              </a:rPr>
              <a:t>Tech Mfg Co.</a:t>
            </a:r>
          </a:p>
        </p:txBody>
      </p:sp>
      <p:sp>
        <p:nvSpPr>
          <p:cNvPr id="17429" name="Oval 26"/>
          <p:cNvSpPr>
            <a:spLocks noChangeArrowheads="1"/>
          </p:cNvSpPr>
          <p:nvPr/>
        </p:nvSpPr>
        <p:spPr bwMode="auto">
          <a:xfrm>
            <a:off x="2114550" y="4670425"/>
            <a:ext cx="1203325" cy="638175"/>
          </a:xfrm>
          <a:prstGeom prst="ellipse">
            <a:avLst/>
          </a:prstGeom>
          <a:solidFill>
            <a:srgbClr val="808080"/>
          </a:solidFill>
          <a:ln w="19050">
            <a:solidFill>
              <a:schemeClr val="tx1"/>
            </a:solidFill>
            <a:round/>
            <a:headEnd/>
            <a:tailEnd/>
          </a:ln>
        </p:spPr>
        <p:txBody>
          <a:bodyPr wrap="none" lIns="43622" tIns="43622" rIns="43622" bIns="43622" anchor="ctr"/>
          <a:lstStyle/>
          <a:p>
            <a:pPr algn="ctr"/>
            <a:r>
              <a:rPr lang="en-US" sz="1100" b="1">
                <a:solidFill>
                  <a:srgbClr val="FFFFFF"/>
                </a:solidFill>
              </a:rPr>
              <a:t>Industrial </a:t>
            </a:r>
            <a:br>
              <a:rPr lang="en-US" sz="1100" b="1">
                <a:solidFill>
                  <a:srgbClr val="FFFFFF"/>
                </a:solidFill>
              </a:rPr>
            </a:br>
            <a:r>
              <a:rPr lang="en-US" sz="1100" b="1">
                <a:solidFill>
                  <a:srgbClr val="FFFFFF"/>
                </a:solidFill>
              </a:rPr>
              <a:t>Mfg Co.</a:t>
            </a:r>
          </a:p>
        </p:txBody>
      </p:sp>
      <p:sp>
        <p:nvSpPr>
          <p:cNvPr id="17430" name="Text Box 27"/>
          <p:cNvSpPr txBox="1">
            <a:spLocks noChangeArrowheads="1"/>
          </p:cNvSpPr>
          <p:nvPr/>
        </p:nvSpPr>
        <p:spPr bwMode="auto">
          <a:xfrm>
            <a:off x="2133600" y="1903413"/>
            <a:ext cx="1462088" cy="303212"/>
          </a:xfrm>
          <a:prstGeom prst="rect">
            <a:avLst/>
          </a:prstGeom>
          <a:noFill/>
          <a:ln w="19050">
            <a:noFill/>
            <a:miter lim="800000"/>
            <a:headEnd/>
            <a:tailEnd/>
          </a:ln>
        </p:spPr>
        <p:txBody>
          <a:bodyPr wrap="none" lIns="43622" tIns="43622" rIns="43622" bIns="43622">
            <a:spAutoFit/>
          </a:bodyPr>
          <a:lstStyle/>
          <a:p>
            <a:r>
              <a:rPr lang="en-US" sz="1400" b="1" i="1"/>
              <a:t>Multiple scenarios</a:t>
            </a:r>
          </a:p>
        </p:txBody>
      </p:sp>
      <p:sp>
        <p:nvSpPr>
          <p:cNvPr id="17431" name="Arc 28"/>
          <p:cNvSpPr>
            <a:spLocks/>
          </p:cNvSpPr>
          <p:nvPr/>
        </p:nvSpPr>
        <p:spPr bwMode="auto">
          <a:xfrm>
            <a:off x="2109788" y="3684588"/>
            <a:ext cx="2511425" cy="1893887"/>
          </a:xfrm>
          <a:custGeom>
            <a:avLst/>
            <a:gdLst>
              <a:gd name="T0" fmla="*/ 0 w 21600"/>
              <a:gd name="T1" fmla="*/ 0 h 21600"/>
              <a:gd name="T2" fmla="*/ 291864104 w 21600"/>
              <a:gd name="T3" fmla="*/ 166011104 h 21600"/>
              <a:gd name="T4" fmla="*/ 0 w 21600"/>
              <a:gd name="T5" fmla="*/ 16601110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prstDash val="sysDot"/>
            <a:round/>
            <a:headEnd/>
            <a:tailEnd/>
          </a:ln>
        </p:spPr>
        <p:txBody>
          <a:bodyPr wrap="none" lIns="43622" tIns="43622" rIns="43622" bIns="43622" anchor="ctr"/>
          <a:lstStyle/>
          <a:p>
            <a:endParaRPr lang="en-US"/>
          </a:p>
        </p:txBody>
      </p:sp>
      <p:sp>
        <p:nvSpPr>
          <p:cNvPr id="17432" name="Arc 29"/>
          <p:cNvSpPr>
            <a:spLocks/>
          </p:cNvSpPr>
          <p:nvPr/>
        </p:nvSpPr>
        <p:spPr bwMode="auto">
          <a:xfrm rot="10800000">
            <a:off x="5013325" y="1897063"/>
            <a:ext cx="2482850" cy="1827212"/>
          </a:xfrm>
          <a:custGeom>
            <a:avLst/>
            <a:gdLst>
              <a:gd name="T0" fmla="*/ 0 w 21600"/>
              <a:gd name="T1" fmla="*/ 0 h 21600"/>
              <a:gd name="T2" fmla="*/ 285455345 w 21600"/>
              <a:gd name="T3" fmla="*/ 154472912 h 21600"/>
              <a:gd name="T4" fmla="*/ 0 w 21600"/>
              <a:gd name="T5" fmla="*/ 15447291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prstDash val="sysDot"/>
            <a:round/>
            <a:headEnd/>
            <a:tailEnd/>
          </a:ln>
        </p:spPr>
        <p:txBody>
          <a:bodyPr wrap="none" lIns="43622" tIns="43622" rIns="43622" bIns="43622" anchor="ctr"/>
          <a:lstStyle/>
          <a:p>
            <a:endParaRPr lang="en-US"/>
          </a:p>
        </p:txBody>
      </p:sp>
      <p:sp>
        <p:nvSpPr>
          <p:cNvPr id="17433" name="Oval 31"/>
          <p:cNvSpPr>
            <a:spLocks noChangeArrowheads="1"/>
          </p:cNvSpPr>
          <p:nvPr/>
        </p:nvSpPr>
        <p:spPr bwMode="auto">
          <a:xfrm>
            <a:off x="6235700" y="4681538"/>
            <a:ext cx="1201738" cy="636587"/>
          </a:xfrm>
          <a:prstGeom prst="ellipse">
            <a:avLst/>
          </a:prstGeom>
          <a:solidFill>
            <a:srgbClr val="808080"/>
          </a:solidFill>
          <a:ln w="19050">
            <a:solidFill>
              <a:schemeClr val="tx1"/>
            </a:solidFill>
            <a:prstDash val="dash"/>
            <a:round/>
            <a:headEnd/>
            <a:tailEnd/>
          </a:ln>
        </p:spPr>
        <p:txBody>
          <a:bodyPr wrap="none" lIns="43622" tIns="43622" rIns="43622" bIns="43622" anchor="ctr"/>
          <a:lstStyle/>
          <a:p>
            <a:pPr algn="ctr"/>
            <a:r>
              <a:rPr lang="en-US" sz="1100" b="1">
                <a:solidFill>
                  <a:srgbClr val="FFFFFF"/>
                </a:solidFill>
              </a:rPr>
              <a:t>Internet</a:t>
            </a:r>
            <a:br>
              <a:rPr lang="en-US" sz="1100" b="1">
                <a:solidFill>
                  <a:srgbClr val="FFFFFF"/>
                </a:solidFill>
              </a:rPr>
            </a:br>
            <a:r>
              <a:rPr lang="en-US" sz="1100" b="1">
                <a:solidFill>
                  <a:srgbClr val="FFFFFF"/>
                </a:solidFill>
              </a:rPr>
              <a:t>Data Centers</a:t>
            </a:r>
            <a:endParaRPr lang="en-US" sz="1100">
              <a:solidFill>
                <a:srgbClr val="FFFFFF"/>
              </a:solidFill>
            </a:endParaRPr>
          </a:p>
        </p:txBody>
      </p:sp>
      <p:sp>
        <p:nvSpPr>
          <p:cNvPr id="17434" name="Title 21"/>
          <p:cNvSpPr>
            <a:spLocks noGrp="1"/>
          </p:cNvSpPr>
          <p:nvPr>
            <p:ph type="title"/>
          </p:nvPr>
        </p:nvSpPr>
        <p:spPr/>
        <p:txBody>
          <a:bodyPr/>
          <a:lstStyle/>
          <a:p>
            <a:r>
              <a:rPr lang="en-US" sz="2400" smtClean="0"/>
              <a:t>Bain &amp; Company finds industries leverage different forecasting methods based on strategy and CAPEX characteristics</a:t>
            </a:r>
          </a:p>
        </p:txBody>
      </p:sp>
      <p:sp>
        <p:nvSpPr>
          <p:cNvPr id="17435" name="Text Box 47"/>
          <p:cNvSpPr txBox="1">
            <a:spLocks noChangeArrowheads="1"/>
          </p:cNvSpPr>
          <p:nvPr/>
        </p:nvSpPr>
        <p:spPr bwMode="auto">
          <a:xfrm>
            <a:off x="101600" y="6321425"/>
            <a:ext cx="5454650" cy="123825"/>
          </a:xfrm>
          <a:prstGeom prst="rect">
            <a:avLst/>
          </a:prstGeom>
          <a:noFill/>
          <a:ln w="19050">
            <a:noFill/>
            <a:miter lim="800000"/>
            <a:headEnd/>
            <a:tailEnd/>
          </a:ln>
        </p:spPr>
        <p:txBody>
          <a:bodyPr wrap="none" lIns="0" tIns="0" rIns="0" bIns="0" anchor="ctr">
            <a:spAutoFit/>
          </a:bodyPr>
          <a:lstStyle/>
          <a:p>
            <a:r>
              <a:rPr lang="en-US" sz="800" noProof="1"/>
              <a:t>Reproduced by permission from Bain &amp; Company; it is not to be relied on by any 3rd party without Bain's prior written consent.</a:t>
            </a:r>
            <a:endParaRPr lang="zh-CN" altLang="en-US">
              <a:ea typeface="SimSun" pitchFamily="2" charset="-122"/>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Forecasting using multiple sample paths and E(NPV)</a:t>
            </a:r>
            <a:endParaRPr lang="en-US" dirty="0"/>
          </a:p>
        </p:txBody>
      </p:sp>
      <p:pic>
        <p:nvPicPr>
          <p:cNvPr id="109571" name="Picture 3"/>
          <p:cNvPicPr>
            <a:picLocks noChangeAspect="1" noChangeArrowheads="1"/>
          </p:cNvPicPr>
          <p:nvPr/>
        </p:nvPicPr>
        <p:blipFill>
          <a:blip r:embed="rId3" cstate="print"/>
          <a:srcRect/>
          <a:stretch>
            <a:fillRect/>
          </a:stretch>
        </p:blipFill>
        <p:spPr bwMode="auto">
          <a:xfrm>
            <a:off x="864818" y="4125212"/>
            <a:ext cx="7239000" cy="1390650"/>
          </a:xfrm>
          <a:prstGeom prst="rect">
            <a:avLst/>
          </a:prstGeom>
          <a:noFill/>
          <a:ln w="9525" cap="flat" cmpd="sng" algn="ctr">
            <a:noFill/>
            <a:prstDash val="dash"/>
            <a:miter lim="800000"/>
            <a:headEnd/>
            <a:tailEnd/>
          </a:ln>
          <a:effectLst/>
        </p:spPr>
      </p:pic>
      <p:pic>
        <p:nvPicPr>
          <p:cNvPr id="128001" name="Picture 1"/>
          <p:cNvPicPr>
            <a:picLocks noChangeAspect="1" noChangeArrowheads="1"/>
          </p:cNvPicPr>
          <p:nvPr/>
        </p:nvPicPr>
        <p:blipFill>
          <a:blip r:embed="rId4" cstate="print"/>
          <a:srcRect/>
          <a:stretch>
            <a:fillRect/>
          </a:stretch>
        </p:blipFill>
        <p:spPr bwMode="auto">
          <a:xfrm>
            <a:off x="0" y="1037343"/>
            <a:ext cx="9144000" cy="2685584"/>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 updating:</a:t>
            </a:r>
            <a:br>
              <a:rPr lang="en-US" dirty="0" smtClean="0"/>
            </a:br>
            <a:r>
              <a:rPr lang="en-US" dirty="0" smtClean="0"/>
              <a:t>	What does your model recommend given historic sales:</a:t>
            </a:r>
            <a:endParaRPr lang="en-US" dirty="0"/>
          </a:p>
        </p:txBody>
      </p:sp>
      <p:pic>
        <p:nvPicPr>
          <p:cNvPr id="138241" name="Picture 1"/>
          <p:cNvPicPr>
            <a:picLocks noChangeAspect="1" noChangeArrowheads="1"/>
          </p:cNvPicPr>
          <p:nvPr/>
        </p:nvPicPr>
        <p:blipFill>
          <a:blip r:embed="rId4" cstate="print"/>
          <a:srcRect/>
          <a:stretch>
            <a:fillRect/>
          </a:stretch>
        </p:blipFill>
        <p:spPr bwMode="auto">
          <a:xfrm>
            <a:off x="303519" y="1331260"/>
            <a:ext cx="7571695" cy="502864"/>
          </a:xfrm>
          <a:prstGeom prst="rect">
            <a:avLst/>
          </a:prstGeom>
          <a:noFill/>
          <a:ln w="9525">
            <a:noFill/>
            <a:miter lim="800000"/>
            <a:headEnd/>
            <a:tailEnd/>
          </a:ln>
          <a:effectLst/>
        </p:spPr>
      </p:pic>
      <p:graphicFrame>
        <p:nvGraphicFramePr>
          <p:cNvPr id="7" name="Chart 6"/>
          <p:cNvGraphicFramePr/>
          <p:nvPr/>
        </p:nvGraphicFramePr>
        <p:xfrm>
          <a:off x="1196789" y="2151531"/>
          <a:ext cx="6661898" cy="434872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it realistic to incorporate “disaster scenarios” into capacity planning models?</a:t>
            </a:r>
            <a:endParaRPr lang="en-US" dirty="0"/>
          </a:p>
        </p:txBody>
      </p:sp>
      <p:graphicFrame>
        <p:nvGraphicFramePr>
          <p:cNvPr id="3" name="Chart 2"/>
          <p:cNvGraphicFramePr/>
          <p:nvPr/>
        </p:nvGraphicFramePr>
        <p:xfrm>
          <a:off x="1181100" y="1338262"/>
          <a:ext cx="6781800" cy="4181475"/>
        </p:xfrm>
        <a:graphic>
          <a:graphicData uri="http://schemas.openxmlformats.org/drawingml/2006/chart">
            <c:chart xmlns:c="http://schemas.openxmlformats.org/drawingml/2006/chart" xmlns:r="http://schemas.openxmlformats.org/officeDocument/2006/relationships" r:id="rId3"/>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2. Distinguish demand from sales/output:</a:t>
            </a:r>
            <a:br>
              <a:rPr lang="en-US" smtClean="0"/>
            </a:br>
            <a:r>
              <a:rPr lang="en-US" smtClean="0"/>
              <a:t>	View Capacity as a Real Option</a:t>
            </a:r>
          </a:p>
        </p:txBody>
      </p:sp>
      <p:sp>
        <p:nvSpPr>
          <p:cNvPr id="18435" name="Content Placeholder 2"/>
          <p:cNvSpPr>
            <a:spLocks noGrp="1"/>
          </p:cNvSpPr>
          <p:nvPr>
            <p:ph idx="1"/>
          </p:nvPr>
        </p:nvSpPr>
        <p:spPr/>
        <p:txBody>
          <a:bodyPr/>
          <a:lstStyle/>
          <a:p>
            <a:endParaRPr lang="en-US" smtClean="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pPr eaLnBrk="1" hangingPunct="1"/>
            <a:r>
              <a:rPr lang="en-US" smtClean="0"/>
              <a:t>Capacity as a Real Option: Value and Volatility</a:t>
            </a:r>
          </a:p>
        </p:txBody>
      </p:sp>
      <p:sp>
        <p:nvSpPr>
          <p:cNvPr id="19459" name="Rectangle 4"/>
          <p:cNvSpPr>
            <a:spLocks noGrp="1" noChangeArrowheads="1"/>
          </p:cNvSpPr>
          <p:nvPr>
            <p:ph idx="1"/>
          </p:nvPr>
        </p:nvSpPr>
        <p:spPr>
          <a:xfrm>
            <a:off x="455613" y="5160963"/>
            <a:ext cx="8229600" cy="1417637"/>
          </a:xfrm>
        </p:spPr>
        <p:txBody>
          <a:bodyPr/>
          <a:lstStyle/>
          <a:p>
            <a:pPr eaLnBrk="1" hangingPunct="1"/>
            <a:r>
              <a:rPr lang="en-US" smtClean="0"/>
              <a:t>Capacity caps output and this non-linearity makes capacity valuation strongly dependent on demand volatility and on the impact of shortages </a:t>
            </a:r>
          </a:p>
        </p:txBody>
      </p:sp>
      <p:sp>
        <p:nvSpPr>
          <p:cNvPr id="19460" name="Rectangle 14"/>
          <p:cNvSpPr>
            <a:spLocks noChangeArrowheads="1"/>
          </p:cNvSpPr>
          <p:nvPr/>
        </p:nvSpPr>
        <p:spPr bwMode="auto">
          <a:xfrm>
            <a:off x="484188" y="1020763"/>
            <a:ext cx="8164512" cy="39846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19461" name="Rectangle 15"/>
          <p:cNvSpPr>
            <a:spLocks noChangeArrowheads="1"/>
          </p:cNvSpPr>
          <p:nvPr/>
        </p:nvSpPr>
        <p:spPr bwMode="auto">
          <a:xfrm>
            <a:off x="1490663" y="1193800"/>
            <a:ext cx="6891337" cy="3381375"/>
          </a:xfrm>
          <a:prstGeom prst="rect">
            <a:avLst/>
          </a:prstGeom>
          <a:solidFill>
            <a:srgbClr val="CCECFF"/>
          </a:solidFill>
          <a:ln w="9525">
            <a:solidFill>
              <a:schemeClr val="tx1"/>
            </a:solidFill>
            <a:miter lim="800000"/>
            <a:headEnd type="none" w="sm" len="sm"/>
            <a:tailEnd type="none" w="sm" len="sm"/>
          </a:ln>
        </p:spPr>
        <p:txBody>
          <a:bodyPr wrap="none" anchor="ctr"/>
          <a:lstStyle/>
          <a:p>
            <a:endParaRPr lang="en-US"/>
          </a:p>
        </p:txBody>
      </p:sp>
      <p:sp>
        <p:nvSpPr>
          <p:cNvPr id="260112" name="Freeform 16"/>
          <p:cNvSpPr>
            <a:spLocks/>
          </p:cNvSpPr>
          <p:nvPr/>
        </p:nvSpPr>
        <p:spPr bwMode="auto">
          <a:xfrm>
            <a:off x="2582863" y="2997200"/>
            <a:ext cx="5794375" cy="1574800"/>
          </a:xfrm>
          <a:custGeom>
            <a:avLst/>
            <a:gdLst>
              <a:gd name="T0" fmla="*/ 0 w 4973"/>
              <a:gd name="T1" fmla="*/ 2147483647 h 2421"/>
              <a:gd name="T2" fmla="*/ 2147483647 w 4973"/>
              <a:gd name="T3" fmla="*/ 2147483647 h 2421"/>
              <a:gd name="T4" fmla="*/ 2147483647 w 4973"/>
              <a:gd name="T5" fmla="*/ 2147483647 h 2421"/>
              <a:gd name="T6" fmla="*/ 2147483647 w 4973"/>
              <a:gd name="T7" fmla="*/ 2147483647 h 2421"/>
              <a:gd name="T8" fmla="*/ 2147483647 w 4973"/>
              <a:gd name="T9" fmla="*/ 2147483647 h 2421"/>
              <a:gd name="T10" fmla="*/ 2147483647 w 4973"/>
              <a:gd name="T11" fmla="*/ 2147483647 h 2421"/>
              <a:gd name="T12" fmla="*/ 2147483647 w 4973"/>
              <a:gd name="T13" fmla="*/ 2147483647 h 2421"/>
              <a:gd name="T14" fmla="*/ 2147483647 w 4973"/>
              <a:gd name="T15" fmla="*/ 2147483647 h 2421"/>
              <a:gd name="T16" fmla="*/ 2147483647 w 4973"/>
              <a:gd name="T17" fmla="*/ 2147483647 h 2421"/>
              <a:gd name="T18" fmla="*/ 2147483647 w 4973"/>
              <a:gd name="T19" fmla="*/ 2147483647 h 2421"/>
              <a:gd name="T20" fmla="*/ 2147483647 w 4973"/>
              <a:gd name="T21" fmla="*/ 2147483647 h 2421"/>
              <a:gd name="T22" fmla="*/ 2147483647 w 4973"/>
              <a:gd name="T23" fmla="*/ 2147483647 h 2421"/>
              <a:gd name="T24" fmla="*/ 2147483647 w 4973"/>
              <a:gd name="T25" fmla="*/ 2147483647 h 2421"/>
              <a:gd name="T26" fmla="*/ 2147483647 w 4973"/>
              <a:gd name="T27" fmla="*/ 0 h 2421"/>
              <a:gd name="T28" fmla="*/ 2147483647 w 4973"/>
              <a:gd name="T29" fmla="*/ 2147483647 h 2421"/>
              <a:gd name="T30" fmla="*/ 2147483647 w 4973"/>
              <a:gd name="T31" fmla="*/ 2147483647 h 2421"/>
              <a:gd name="T32" fmla="*/ 2147483647 w 4973"/>
              <a:gd name="T33" fmla="*/ 2147483647 h 2421"/>
              <a:gd name="T34" fmla="*/ 2147483647 w 4973"/>
              <a:gd name="T35" fmla="*/ 2147483647 h 2421"/>
              <a:gd name="T36" fmla="*/ 2147483647 w 4973"/>
              <a:gd name="T37" fmla="*/ 2147483647 h 2421"/>
              <a:gd name="T38" fmla="*/ 2147483647 w 4973"/>
              <a:gd name="T39" fmla="*/ 2147483647 h 2421"/>
              <a:gd name="T40" fmla="*/ 2147483647 w 4973"/>
              <a:gd name="T41" fmla="*/ 2147483647 h 2421"/>
              <a:gd name="T42" fmla="*/ 2147483647 w 4973"/>
              <a:gd name="T43" fmla="*/ 2147483647 h 2421"/>
              <a:gd name="T44" fmla="*/ 2147483647 w 4973"/>
              <a:gd name="T45" fmla="*/ 2147483647 h 2421"/>
              <a:gd name="T46" fmla="*/ 2147483647 w 4973"/>
              <a:gd name="T47" fmla="*/ 2147483647 h 2421"/>
              <a:gd name="T48" fmla="*/ 2147483647 w 4973"/>
              <a:gd name="T49" fmla="*/ 2147483647 h 2421"/>
              <a:gd name="T50" fmla="*/ 2147483647 w 4973"/>
              <a:gd name="T51" fmla="*/ 2147483647 h 2421"/>
              <a:gd name="T52" fmla="*/ 2147483647 w 4973"/>
              <a:gd name="T53" fmla="*/ 2147483647 h 2421"/>
              <a:gd name="T54" fmla="*/ 2147483647 w 4973"/>
              <a:gd name="T55" fmla="*/ 2147483647 h 2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73"/>
              <a:gd name="T85" fmla="*/ 0 h 2421"/>
              <a:gd name="T86" fmla="*/ 4973 w 4973"/>
              <a:gd name="T87" fmla="*/ 2421 h 2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33CCFF"/>
          </a:solidFill>
          <a:ln w="12700">
            <a:solidFill>
              <a:srgbClr val="33CCFF"/>
            </a:solidFill>
            <a:round/>
            <a:headEnd type="none" w="sm" len="sm"/>
            <a:tailEnd type="none" w="sm" len="sm"/>
          </a:ln>
        </p:spPr>
        <p:txBody>
          <a:bodyPr/>
          <a:lstStyle/>
          <a:p>
            <a:endParaRPr lang="en-US"/>
          </a:p>
        </p:txBody>
      </p:sp>
      <p:sp>
        <p:nvSpPr>
          <p:cNvPr id="19463" name="Freeform 17"/>
          <p:cNvSpPr>
            <a:spLocks/>
          </p:cNvSpPr>
          <p:nvPr/>
        </p:nvSpPr>
        <p:spPr bwMode="auto">
          <a:xfrm>
            <a:off x="1500188" y="1985963"/>
            <a:ext cx="6248400" cy="2595562"/>
          </a:xfrm>
          <a:custGeom>
            <a:avLst/>
            <a:gdLst>
              <a:gd name="T0" fmla="*/ 0 w 3936"/>
              <a:gd name="T1" fmla="*/ 2147483647 h 1635"/>
              <a:gd name="T2" fmla="*/ 2147483647 w 3936"/>
              <a:gd name="T3" fmla="*/ 0 h 1635"/>
              <a:gd name="T4" fmla="*/ 2147483647 w 3936"/>
              <a:gd name="T5" fmla="*/ 2147483647 h 1635"/>
              <a:gd name="T6" fmla="*/ 0 60000 65536"/>
              <a:gd name="T7" fmla="*/ 0 60000 65536"/>
              <a:gd name="T8" fmla="*/ 0 60000 65536"/>
              <a:gd name="T9" fmla="*/ 0 w 3936"/>
              <a:gd name="T10" fmla="*/ 0 h 1635"/>
              <a:gd name="T11" fmla="*/ 3936 w 3936"/>
              <a:gd name="T12" fmla="*/ 1635 h 1635"/>
            </a:gdLst>
            <a:ahLst/>
            <a:cxnLst>
              <a:cxn ang="T6">
                <a:pos x="T0" y="T1"/>
              </a:cxn>
              <a:cxn ang="T7">
                <a:pos x="T2" y="T3"/>
              </a:cxn>
              <a:cxn ang="T8">
                <a:pos x="T4" y="T5"/>
              </a:cxn>
            </a:cxnLst>
            <a:rect l="T9" t="T10" r="T11" b="T12"/>
            <a:pathLst>
              <a:path w="3936" h="1635">
                <a:moveTo>
                  <a:pt x="0" y="1635"/>
                </a:moveTo>
                <a:lnTo>
                  <a:pt x="2502" y="0"/>
                </a:lnTo>
                <a:lnTo>
                  <a:pt x="3936" y="3"/>
                </a:lnTo>
              </a:path>
            </a:pathLst>
          </a:custGeom>
          <a:noFill/>
          <a:ln w="28575">
            <a:solidFill>
              <a:schemeClr val="accent2"/>
            </a:solidFill>
            <a:round/>
            <a:headEnd/>
            <a:tailEnd/>
          </a:ln>
        </p:spPr>
        <p:txBody>
          <a:bodyPr wrap="none">
            <a:spAutoFit/>
          </a:bodyPr>
          <a:lstStyle/>
          <a:p>
            <a:endParaRPr lang="en-US"/>
          </a:p>
        </p:txBody>
      </p:sp>
      <p:sp>
        <p:nvSpPr>
          <p:cNvPr id="19464" name="Text Box 18"/>
          <p:cNvSpPr txBox="1">
            <a:spLocks noChangeArrowheads="1"/>
          </p:cNvSpPr>
          <p:nvPr/>
        </p:nvSpPr>
        <p:spPr bwMode="auto">
          <a:xfrm>
            <a:off x="7321550" y="4633913"/>
            <a:ext cx="96202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demand</a:t>
            </a:r>
          </a:p>
        </p:txBody>
      </p:sp>
      <p:sp>
        <p:nvSpPr>
          <p:cNvPr id="19465" name="Text Box 19"/>
          <p:cNvSpPr txBox="1">
            <a:spLocks noChangeArrowheads="1"/>
          </p:cNvSpPr>
          <p:nvPr/>
        </p:nvSpPr>
        <p:spPr bwMode="auto">
          <a:xfrm>
            <a:off x="655638" y="1220788"/>
            <a:ext cx="81597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output</a:t>
            </a:r>
          </a:p>
        </p:txBody>
      </p:sp>
      <p:sp>
        <p:nvSpPr>
          <p:cNvPr id="19466" name="Text Box 20"/>
          <p:cNvSpPr txBox="1">
            <a:spLocks noChangeArrowheads="1"/>
          </p:cNvSpPr>
          <p:nvPr/>
        </p:nvSpPr>
        <p:spPr bwMode="auto">
          <a:xfrm>
            <a:off x="477838" y="1822450"/>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67" name="Freeform 22"/>
          <p:cNvSpPr>
            <a:spLocks/>
          </p:cNvSpPr>
          <p:nvPr/>
        </p:nvSpPr>
        <p:spPr bwMode="auto">
          <a:xfrm>
            <a:off x="2228850" y="3894138"/>
            <a:ext cx="319088" cy="227012"/>
          </a:xfrm>
          <a:custGeom>
            <a:avLst/>
            <a:gdLst>
              <a:gd name="T0" fmla="*/ 0 w 201"/>
              <a:gd name="T1" fmla="*/ 2147483647 h 143"/>
              <a:gd name="T2" fmla="*/ 2147483647 w 201"/>
              <a:gd name="T3" fmla="*/ 2147483647 h 143"/>
              <a:gd name="T4" fmla="*/ 2147483647 w 201"/>
              <a:gd name="T5" fmla="*/ 0 h 143"/>
              <a:gd name="T6" fmla="*/ 0 60000 65536"/>
              <a:gd name="T7" fmla="*/ 0 60000 65536"/>
              <a:gd name="T8" fmla="*/ 0 60000 65536"/>
              <a:gd name="T9" fmla="*/ 0 w 201"/>
              <a:gd name="T10" fmla="*/ 0 h 143"/>
              <a:gd name="T11" fmla="*/ 201 w 201"/>
              <a:gd name="T12" fmla="*/ 143 h 143"/>
            </a:gdLst>
            <a:ahLst/>
            <a:cxnLst>
              <a:cxn ang="T6">
                <a:pos x="T0" y="T1"/>
              </a:cxn>
              <a:cxn ang="T7">
                <a:pos x="T2" y="T3"/>
              </a:cxn>
              <a:cxn ang="T8">
                <a:pos x="T4" y="T5"/>
              </a:cxn>
            </a:cxnLst>
            <a:rect l="T9" t="T10" r="T11" b="T12"/>
            <a:pathLst>
              <a:path w="201" h="143">
                <a:moveTo>
                  <a:pt x="0" y="143"/>
                </a:moveTo>
                <a:lnTo>
                  <a:pt x="201" y="143"/>
                </a:lnTo>
                <a:lnTo>
                  <a:pt x="201" y="0"/>
                </a:lnTo>
              </a:path>
            </a:pathLst>
          </a:custGeom>
          <a:noFill/>
          <a:ln w="12700">
            <a:solidFill>
              <a:schemeClr val="tx1"/>
            </a:solidFill>
            <a:round/>
            <a:headEnd type="none" w="sm" len="sm"/>
            <a:tailEnd type="none" w="sm" len="sm"/>
          </a:ln>
        </p:spPr>
        <p:txBody>
          <a:bodyPr/>
          <a:lstStyle/>
          <a:p>
            <a:endParaRPr lang="en-US"/>
          </a:p>
        </p:txBody>
      </p:sp>
      <p:sp>
        <p:nvSpPr>
          <p:cNvPr id="19468" name="Text Box 23"/>
          <p:cNvSpPr txBox="1">
            <a:spLocks noChangeArrowheads="1"/>
          </p:cNvSpPr>
          <p:nvPr/>
        </p:nvSpPr>
        <p:spPr bwMode="auto">
          <a:xfrm>
            <a:off x="2286000" y="4086225"/>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69" name="Text Box 24"/>
          <p:cNvSpPr txBox="1">
            <a:spLocks noChangeArrowheads="1"/>
          </p:cNvSpPr>
          <p:nvPr/>
        </p:nvSpPr>
        <p:spPr bwMode="auto">
          <a:xfrm>
            <a:off x="2533650" y="3873500"/>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70" name="Text Box 26"/>
          <p:cNvSpPr txBox="1">
            <a:spLocks noChangeArrowheads="1"/>
          </p:cNvSpPr>
          <p:nvPr/>
        </p:nvSpPr>
        <p:spPr bwMode="auto">
          <a:xfrm>
            <a:off x="4979988" y="4625975"/>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71" name="Line 27"/>
          <p:cNvSpPr>
            <a:spLocks noChangeShapeType="1"/>
          </p:cNvSpPr>
          <p:nvPr/>
        </p:nvSpPr>
        <p:spPr bwMode="auto">
          <a:xfrm>
            <a:off x="5475288" y="1973263"/>
            <a:ext cx="0" cy="2595562"/>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2" name="Line 28"/>
          <p:cNvSpPr>
            <a:spLocks noChangeShapeType="1"/>
          </p:cNvSpPr>
          <p:nvPr/>
        </p:nvSpPr>
        <p:spPr bwMode="auto">
          <a:xfrm flipH="1">
            <a:off x="1519238" y="1981200"/>
            <a:ext cx="3962400" cy="0"/>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3" name="Text Box 29"/>
          <p:cNvSpPr txBox="1">
            <a:spLocks noChangeArrowheads="1"/>
          </p:cNvSpPr>
          <p:nvPr/>
        </p:nvSpPr>
        <p:spPr bwMode="auto">
          <a:xfrm>
            <a:off x="1363663" y="4621213"/>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4" name="Text Box 30"/>
          <p:cNvSpPr txBox="1">
            <a:spLocks noChangeArrowheads="1"/>
          </p:cNvSpPr>
          <p:nvPr/>
        </p:nvSpPr>
        <p:spPr bwMode="auto">
          <a:xfrm>
            <a:off x="1181100" y="4422775"/>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5" name="Text Box 31"/>
          <p:cNvSpPr txBox="1">
            <a:spLocks noChangeArrowheads="1"/>
          </p:cNvSpPr>
          <p:nvPr/>
        </p:nvSpPr>
        <p:spPr bwMode="auto">
          <a:xfrm>
            <a:off x="5443538" y="3813175"/>
            <a:ext cx="1165225" cy="581025"/>
          </a:xfrm>
          <a:prstGeom prst="rect">
            <a:avLst/>
          </a:prstGeom>
          <a:noFill/>
          <a:ln w="9525" algn="ctr">
            <a:noFill/>
            <a:prstDash val="dash"/>
            <a:miter lim="800000"/>
            <a:headEnd/>
            <a:tailEnd/>
          </a:ln>
        </p:spPr>
        <p:txBody>
          <a:bodyPr wrap="none">
            <a:spAutoFit/>
          </a:bodyPr>
          <a:lstStyle/>
          <a:p>
            <a:r>
              <a:rPr lang="en-US" sz="1600">
                <a:solidFill>
                  <a:schemeClr val="bg1"/>
                </a:solidFill>
                <a:latin typeface="Arial" pitchFamily="34" charset="0"/>
              </a:rPr>
              <a:t>demand</a:t>
            </a:r>
          </a:p>
          <a:p>
            <a:r>
              <a:rPr lang="en-US" sz="1600">
                <a:solidFill>
                  <a:schemeClr val="bg1"/>
                </a:solidFill>
                <a:latin typeface="Arial" pitchFamily="34" charset="0"/>
              </a:rPr>
              <a:t>distribution</a:t>
            </a:r>
          </a:p>
        </p:txBody>
      </p:sp>
      <p:sp>
        <p:nvSpPr>
          <p:cNvPr id="19476" name="Line 34"/>
          <p:cNvSpPr>
            <a:spLocks noChangeShapeType="1"/>
          </p:cNvSpPr>
          <p:nvPr/>
        </p:nvSpPr>
        <p:spPr bwMode="auto">
          <a:xfrm>
            <a:off x="1427163" y="1979613"/>
            <a:ext cx="114300" cy="0"/>
          </a:xfrm>
          <a:prstGeom prst="line">
            <a:avLst/>
          </a:prstGeom>
          <a:noFill/>
          <a:ln w="12700">
            <a:solidFill>
              <a:schemeClr val="tx1"/>
            </a:solidFill>
            <a:round/>
            <a:headEnd type="none" w="sm" len="sm"/>
            <a:tailEnd type="none" w="sm" len="sm"/>
          </a:ln>
        </p:spPr>
        <p:txBody>
          <a:bodyPr/>
          <a:lstStyle/>
          <a:p>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0112"/>
                                        </p:tgtEl>
                                        <p:attrNameLst>
                                          <p:attrName>style.visibility</p:attrName>
                                        </p:attrNameLst>
                                      </p:cBhvr>
                                      <p:to>
                                        <p:strVal val="visible"/>
                                      </p:to>
                                    </p:set>
                                    <p:anim calcmode="lin" valueType="num">
                                      <p:cBhvr additive="base">
                                        <p:cTn id="7" dur="500" fill="hold"/>
                                        <p:tgtEl>
                                          <p:spTgt spid="260112"/>
                                        </p:tgtEl>
                                        <p:attrNameLst>
                                          <p:attrName>ppt_x</p:attrName>
                                        </p:attrNameLst>
                                      </p:cBhvr>
                                      <p:tavLst>
                                        <p:tav tm="0">
                                          <p:val>
                                            <p:strVal val="#ppt_x"/>
                                          </p:val>
                                        </p:tav>
                                        <p:tav tm="100000">
                                          <p:val>
                                            <p:strVal val="#ppt_x"/>
                                          </p:val>
                                        </p:tav>
                                      </p:tavLst>
                                    </p:anim>
                                    <p:anim calcmode="lin" valueType="num">
                                      <p:cBhvr additive="base">
                                        <p:cTn id="8" dur="500" fill="hold"/>
                                        <p:tgtEl>
                                          <p:spTgt spid="260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Capacity Sizing:</a:t>
            </a:r>
            <a:br>
              <a:rPr lang="en-US" smtClean="0"/>
            </a:br>
            <a:r>
              <a:rPr lang="en-US" smtClean="0"/>
              <a:t>	Volatility &amp; Safety Capacity </a:t>
            </a:r>
          </a:p>
        </p:txBody>
      </p:sp>
      <p:sp>
        <p:nvSpPr>
          <p:cNvPr id="20483" name="Rectangle 4"/>
          <p:cNvSpPr>
            <a:spLocks noChangeArrowheads="1"/>
          </p:cNvSpPr>
          <p:nvPr/>
        </p:nvSpPr>
        <p:spPr bwMode="auto">
          <a:xfrm>
            <a:off x="0" y="1011238"/>
            <a:ext cx="9144000" cy="5526087"/>
          </a:xfrm>
          <a:prstGeom prst="rect">
            <a:avLst/>
          </a:prstGeom>
          <a:solidFill>
            <a:srgbClr val="F8F8F8"/>
          </a:solidFill>
          <a:ln w="9525">
            <a:solidFill>
              <a:schemeClr val="tx1"/>
            </a:solidFill>
            <a:miter lim="800000"/>
            <a:headEnd type="none" w="sm" len="sm"/>
            <a:tailEnd type="none" w="sm" len="sm"/>
          </a:ln>
        </p:spPr>
        <p:txBody>
          <a:bodyPr wrap="none" anchor="ctr"/>
          <a:lstStyle/>
          <a:p>
            <a:endParaRPr lang="en-US"/>
          </a:p>
        </p:txBody>
      </p:sp>
      <p:grpSp>
        <p:nvGrpSpPr>
          <p:cNvPr id="20484" name="Group 204"/>
          <p:cNvGrpSpPr>
            <a:grpSpLocks/>
          </p:cNvGrpSpPr>
          <p:nvPr/>
        </p:nvGrpSpPr>
        <p:grpSpPr bwMode="auto">
          <a:xfrm>
            <a:off x="431800" y="1423988"/>
            <a:ext cx="3662363" cy="4032250"/>
            <a:chOff x="272" y="1016"/>
            <a:chExt cx="2307" cy="2026"/>
          </a:xfrm>
        </p:grpSpPr>
        <p:sp>
          <p:nvSpPr>
            <p:cNvPr id="20553" name="Rectangle 5"/>
            <p:cNvSpPr>
              <a:spLocks noChangeArrowheads="1"/>
            </p:cNvSpPr>
            <p:nvPr/>
          </p:nvSpPr>
          <p:spPr bwMode="auto">
            <a:xfrm>
              <a:off x="479" y="1236"/>
              <a:ext cx="2032" cy="1416"/>
            </a:xfrm>
            <a:prstGeom prst="rect">
              <a:avLst/>
            </a:prstGeom>
            <a:solidFill>
              <a:schemeClr val="bg1"/>
            </a:solidFill>
            <a:ln w="9525">
              <a:solidFill>
                <a:schemeClr val="tx1"/>
              </a:solidFill>
              <a:miter lim="800000"/>
              <a:headEnd type="none" w="sm" len="sm"/>
              <a:tailEnd type="none" w="sm" len="sm"/>
            </a:ln>
          </p:spPr>
          <p:txBody>
            <a:bodyPr wrap="none" anchor="ctr"/>
            <a:lstStyle/>
            <a:p>
              <a:endParaRPr lang="en-US"/>
            </a:p>
          </p:txBody>
        </p:sp>
        <p:sp>
          <p:nvSpPr>
            <p:cNvPr id="20554" name="Line 6"/>
            <p:cNvSpPr>
              <a:spLocks noChangeShapeType="1"/>
            </p:cNvSpPr>
            <p:nvPr/>
          </p:nvSpPr>
          <p:spPr bwMode="auto">
            <a:xfrm>
              <a:off x="456" y="2656"/>
              <a:ext cx="24" cy="1"/>
            </a:xfrm>
            <a:prstGeom prst="line">
              <a:avLst/>
            </a:prstGeom>
            <a:noFill/>
            <a:ln w="0">
              <a:solidFill>
                <a:srgbClr val="000000"/>
              </a:solidFill>
              <a:round/>
              <a:headEnd/>
              <a:tailEnd/>
            </a:ln>
          </p:spPr>
          <p:txBody>
            <a:bodyPr/>
            <a:lstStyle/>
            <a:p>
              <a:endParaRPr lang="en-US"/>
            </a:p>
          </p:txBody>
        </p:sp>
        <p:sp>
          <p:nvSpPr>
            <p:cNvPr id="20555" name="Line 7"/>
            <p:cNvSpPr>
              <a:spLocks noChangeShapeType="1"/>
            </p:cNvSpPr>
            <p:nvPr/>
          </p:nvSpPr>
          <p:spPr bwMode="auto">
            <a:xfrm>
              <a:off x="456" y="2422"/>
              <a:ext cx="24" cy="1"/>
            </a:xfrm>
            <a:prstGeom prst="line">
              <a:avLst/>
            </a:prstGeom>
            <a:noFill/>
            <a:ln w="0">
              <a:solidFill>
                <a:srgbClr val="000000"/>
              </a:solidFill>
              <a:round/>
              <a:headEnd/>
              <a:tailEnd/>
            </a:ln>
          </p:spPr>
          <p:txBody>
            <a:bodyPr/>
            <a:lstStyle/>
            <a:p>
              <a:endParaRPr lang="en-US"/>
            </a:p>
          </p:txBody>
        </p:sp>
        <p:sp>
          <p:nvSpPr>
            <p:cNvPr id="20556" name="Line 8"/>
            <p:cNvSpPr>
              <a:spLocks noChangeShapeType="1"/>
            </p:cNvSpPr>
            <p:nvPr/>
          </p:nvSpPr>
          <p:spPr bwMode="auto">
            <a:xfrm>
              <a:off x="456" y="2182"/>
              <a:ext cx="24" cy="1"/>
            </a:xfrm>
            <a:prstGeom prst="line">
              <a:avLst/>
            </a:prstGeom>
            <a:noFill/>
            <a:ln w="0">
              <a:solidFill>
                <a:srgbClr val="000000"/>
              </a:solidFill>
              <a:round/>
              <a:headEnd/>
              <a:tailEnd/>
            </a:ln>
          </p:spPr>
          <p:txBody>
            <a:bodyPr/>
            <a:lstStyle/>
            <a:p>
              <a:endParaRPr lang="en-US"/>
            </a:p>
          </p:txBody>
        </p:sp>
        <p:sp>
          <p:nvSpPr>
            <p:cNvPr id="20557" name="Line 9"/>
            <p:cNvSpPr>
              <a:spLocks noChangeShapeType="1"/>
            </p:cNvSpPr>
            <p:nvPr/>
          </p:nvSpPr>
          <p:spPr bwMode="auto">
            <a:xfrm>
              <a:off x="456" y="1948"/>
              <a:ext cx="24" cy="1"/>
            </a:xfrm>
            <a:prstGeom prst="line">
              <a:avLst/>
            </a:prstGeom>
            <a:noFill/>
            <a:ln w="0">
              <a:solidFill>
                <a:srgbClr val="000000"/>
              </a:solidFill>
              <a:round/>
              <a:headEnd/>
              <a:tailEnd/>
            </a:ln>
          </p:spPr>
          <p:txBody>
            <a:bodyPr/>
            <a:lstStyle/>
            <a:p>
              <a:endParaRPr lang="en-US"/>
            </a:p>
          </p:txBody>
        </p:sp>
        <p:sp>
          <p:nvSpPr>
            <p:cNvPr id="20558" name="Line 10"/>
            <p:cNvSpPr>
              <a:spLocks noChangeShapeType="1"/>
            </p:cNvSpPr>
            <p:nvPr/>
          </p:nvSpPr>
          <p:spPr bwMode="auto">
            <a:xfrm>
              <a:off x="456" y="1714"/>
              <a:ext cx="24" cy="1"/>
            </a:xfrm>
            <a:prstGeom prst="line">
              <a:avLst/>
            </a:prstGeom>
            <a:noFill/>
            <a:ln w="0">
              <a:solidFill>
                <a:srgbClr val="000000"/>
              </a:solidFill>
              <a:round/>
              <a:headEnd/>
              <a:tailEnd/>
            </a:ln>
          </p:spPr>
          <p:txBody>
            <a:bodyPr/>
            <a:lstStyle/>
            <a:p>
              <a:endParaRPr lang="en-US"/>
            </a:p>
          </p:txBody>
        </p:sp>
        <p:sp>
          <p:nvSpPr>
            <p:cNvPr id="20559" name="Line 11"/>
            <p:cNvSpPr>
              <a:spLocks noChangeShapeType="1"/>
            </p:cNvSpPr>
            <p:nvPr/>
          </p:nvSpPr>
          <p:spPr bwMode="auto">
            <a:xfrm>
              <a:off x="456" y="1474"/>
              <a:ext cx="24" cy="1"/>
            </a:xfrm>
            <a:prstGeom prst="line">
              <a:avLst/>
            </a:prstGeom>
            <a:noFill/>
            <a:ln w="0">
              <a:solidFill>
                <a:srgbClr val="000000"/>
              </a:solidFill>
              <a:round/>
              <a:headEnd/>
              <a:tailEnd/>
            </a:ln>
          </p:spPr>
          <p:txBody>
            <a:bodyPr/>
            <a:lstStyle/>
            <a:p>
              <a:endParaRPr lang="en-US"/>
            </a:p>
          </p:txBody>
        </p:sp>
        <p:sp>
          <p:nvSpPr>
            <p:cNvPr id="20560" name="Line 12"/>
            <p:cNvSpPr>
              <a:spLocks noChangeShapeType="1"/>
            </p:cNvSpPr>
            <p:nvPr/>
          </p:nvSpPr>
          <p:spPr bwMode="auto">
            <a:xfrm>
              <a:off x="456" y="1240"/>
              <a:ext cx="24" cy="1"/>
            </a:xfrm>
            <a:prstGeom prst="line">
              <a:avLst/>
            </a:prstGeom>
            <a:noFill/>
            <a:ln w="0">
              <a:solidFill>
                <a:srgbClr val="000000"/>
              </a:solidFill>
              <a:round/>
              <a:headEnd/>
              <a:tailEnd/>
            </a:ln>
          </p:spPr>
          <p:txBody>
            <a:bodyPr/>
            <a:lstStyle/>
            <a:p>
              <a:endParaRPr lang="en-US"/>
            </a:p>
          </p:txBody>
        </p:sp>
        <p:sp>
          <p:nvSpPr>
            <p:cNvPr id="20561" name="Line 13"/>
            <p:cNvSpPr>
              <a:spLocks noChangeShapeType="1"/>
            </p:cNvSpPr>
            <p:nvPr/>
          </p:nvSpPr>
          <p:spPr bwMode="auto">
            <a:xfrm flipV="1">
              <a:off x="480" y="2656"/>
              <a:ext cx="1" cy="24"/>
            </a:xfrm>
            <a:prstGeom prst="line">
              <a:avLst/>
            </a:prstGeom>
            <a:noFill/>
            <a:ln w="0">
              <a:solidFill>
                <a:schemeClr val="accent2"/>
              </a:solidFill>
              <a:round/>
              <a:headEnd/>
              <a:tailEnd/>
            </a:ln>
          </p:spPr>
          <p:txBody>
            <a:bodyPr/>
            <a:lstStyle/>
            <a:p>
              <a:endParaRPr lang="en-US"/>
            </a:p>
          </p:txBody>
        </p:sp>
        <p:sp>
          <p:nvSpPr>
            <p:cNvPr id="20562" name="Line 14"/>
            <p:cNvSpPr>
              <a:spLocks noChangeShapeType="1"/>
            </p:cNvSpPr>
            <p:nvPr/>
          </p:nvSpPr>
          <p:spPr bwMode="auto">
            <a:xfrm flipV="1">
              <a:off x="816" y="2656"/>
              <a:ext cx="1" cy="24"/>
            </a:xfrm>
            <a:prstGeom prst="line">
              <a:avLst/>
            </a:prstGeom>
            <a:noFill/>
            <a:ln w="0">
              <a:solidFill>
                <a:schemeClr val="accent2"/>
              </a:solidFill>
              <a:round/>
              <a:headEnd/>
              <a:tailEnd/>
            </a:ln>
          </p:spPr>
          <p:txBody>
            <a:bodyPr/>
            <a:lstStyle/>
            <a:p>
              <a:endParaRPr lang="en-US"/>
            </a:p>
          </p:txBody>
        </p:sp>
        <p:sp>
          <p:nvSpPr>
            <p:cNvPr id="20563" name="Line 15"/>
            <p:cNvSpPr>
              <a:spLocks noChangeShapeType="1"/>
            </p:cNvSpPr>
            <p:nvPr/>
          </p:nvSpPr>
          <p:spPr bwMode="auto">
            <a:xfrm flipV="1">
              <a:off x="1158" y="2656"/>
              <a:ext cx="1" cy="24"/>
            </a:xfrm>
            <a:prstGeom prst="line">
              <a:avLst/>
            </a:prstGeom>
            <a:noFill/>
            <a:ln w="0">
              <a:solidFill>
                <a:schemeClr val="accent2"/>
              </a:solidFill>
              <a:round/>
              <a:headEnd/>
              <a:tailEnd/>
            </a:ln>
          </p:spPr>
          <p:txBody>
            <a:bodyPr/>
            <a:lstStyle/>
            <a:p>
              <a:endParaRPr lang="en-US"/>
            </a:p>
          </p:txBody>
        </p:sp>
        <p:sp>
          <p:nvSpPr>
            <p:cNvPr id="20564" name="Line 16"/>
            <p:cNvSpPr>
              <a:spLocks noChangeShapeType="1"/>
            </p:cNvSpPr>
            <p:nvPr/>
          </p:nvSpPr>
          <p:spPr bwMode="auto">
            <a:xfrm flipV="1">
              <a:off x="1494" y="2656"/>
              <a:ext cx="1" cy="24"/>
            </a:xfrm>
            <a:prstGeom prst="line">
              <a:avLst/>
            </a:prstGeom>
            <a:noFill/>
            <a:ln w="0">
              <a:solidFill>
                <a:schemeClr val="accent2"/>
              </a:solidFill>
              <a:round/>
              <a:headEnd/>
              <a:tailEnd/>
            </a:ln>
          </p:spPr>
          <p:txBody>
            <a:bodyPr/>
            <a:lstStyle/>
            <a:p>
              <a:endParaRPr lang="en-US"/>
            </a:p>
          </p:txBody>
        </p:sp>
        <p:sp>
          <p:nvSpPr>
            <p:cNvPr id="20565" name="Line 17"/>
            <p:cNvSpPr>
              <a:spLocks noChangeShapeType="1"/>
            </p:cNvSpPr>
            <p:nvPr/>
          </p:nvSpPr>
          <p:spPr bwMode="auto">
            <a:xfrm flipV="1">
              <a:off x="1830" y="2656"/>
              <a:ext cx="1" cy="24"/>
            </a:xfrm>
            <a:prstGeom prst="line">
              <a:avLst/>
            </a:prstGeom>
            <a:noFill/>
            <a:ln w="0">
              <a:solidFill>
                <a:schemeClr val="tx1"/>
              </a:solidFill>
              <a:round/>
              <a:headEnd/>
              <a:tailEnd/>
            </a:ln>
          </p:spPr>
          <p:txBody>
            <a:bodyPr/>
            <a:lstStyle/>
            <a:p>
              <a:endParaRPr lang="en-US"/>
            </a:p>
          </p:txBody>
        </p:sp>
        <p:sp>
          <p:nvSpPr>
            <p:cNvPr id="20566" name="Line 18"/>
            <p:cNvSpPr>
              <a:spLocks noChangeShapeType="1"/>
            </p:cNvSpPr>
            <p:nvPr/>
          </p:nvSpPr>
          <p:spPr bwMode="auto">
            <a:xfrm flipV="1">
              <a:off x="2172" y="2656"/>
              <a:ext cx="1" cy="24"/>
            </a:xfrm>
            <a:prstGeom prst="line">
              <a:avLst/>
            </a:prstGeom>
            <a:noFill/>
            <a:ln w="0">
              <a:solidFill>
                <a:schemeClr val="tx1"/>
              </a:solidFill>
              <a:round/>
              <a:headEnd/>
              <a:tailEnd/>
            </a:ln>
          </p:spPr>
          <p:txBody>
            <a:bodyPr/>
            <a:lstStyle/>
            <a:p>
              <a:endParaRPr lang="en-US"/>
            </a:p>
          </p:txBody>
        </p:sp>
        <p:sp>
          <p:nvSpPr>
            <p:cNvPr id="20567" name="Line 19"/>
            <p:cNvSpPr>
              <a:spLocks noChangeShapeType="1"/>
            </p:cNvSpPr>
            <p:nvPr/>
          </p:nvSpPr>
          <p:spPr bwMode="auto">
            <a:xfrm flipV="1">
              <a:off x="2508" y="2656"/>
              <a:ext cx="1" cy="24"/>
            </a:xfrm>
            <a:prstGeom prst="line">
              <a:avLst/>
            </a:prstGeom>
            <a:noFill/>
            <a:ln w="0">
              <a:solidFill>
                <a:schemeClr val="tx1"/>
              </a:solidFill>
              <a:round/>
              <a:headEnd/>
              <a:tailEnd/>
            </a:ln>
          </p:spPr>
          <p:txBody>
            <a:bodyPr/>
            <a:lstStyle/>
            <a:p>
              <a:endParaRPr lang="en-US"/>
            </a:p>
          </p:txBody>
        </p:sp>
        <p:sp>
          <p:nvSpPr>
            <p:cNvPr id="20568" name="Line 20"/>
            <p:cNvSpPr>
              <a:spLocks noChangeShapeType="1"/>
            </p:cNvSpPr>
            <p:nvPr/>
          </p:nvSpPr>
          <p:spPr bwMode="auto">
            <a:xfrm flipV="1">
              <a:off x="480" y="2422"/>
              <a:ext cx="336" cy="234"/>
            </a:xfrm>
            <a:prstGeom prst="line">
              <a:avLst/>
            </a:prstGeom>
            <a:noFill/>
            <a:ln w="9525">
              <a:solidFill>
                <a:schemeClr val="accent2"/>
              </a:solidFill>
              <a:round/>
              <a:headEnd/>
              <a:tailEnd/>
            </a:ln>
          </p:spPr>
          <p:txBody>
            <a:bodyPr/>
            <a:lstStyle/>
            <a:p>
              <a:endParaRPr lang="en-US"/>
            </a:p>
          </p:txBody>
        </p:sp>
        <p:sp>
          <p:nvSpPr>
            <p:cNvPr id="20569" name="Freeform 21"/>
            <p:cNvSpPr>
              <a:spLocks/>
            </p:cNvSpPr>
            <p:nvPr/>
          </p:nvSpPr>
          <p:spPr bwMode="auto">
            <a:xfrm>
              <a:off x="816" y="2188"/>
              <a:ext cx="342" cy="234"/>
            </a:xfrm>
            <a:custGeom>
              <a:avLst/>
              <a:gdLst>
                <a:gd name="T0" fmla="*/ 0 w 342"/>
                <a:gd name="T1" fmla="*/ 234 h 234"/>
                <a:gd name="T2" fmla="*/ 168 w 342"/>
                <a:gd name="T3" fmla="*/ 120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20"/>
                  </a:lnTo>
                  <a:lnTo>
                    <a:pt x="342" y="0"/>
                  </a:lnTo>
                </a:path>
              </a:pathLst>
            </a:custGeom>
            <a:noFill/>
            <a:ln w="9525">
              <a:solidFill>
                <a:schemeClr val="accent2"/>
              </a:solidFill>
              <a:round/>
              <a:headEnd/>
              <a:tailEnd/>
            </a:ln>
          </p:spPr>
          <p:txBody>
            <a:bodyPr/>
            <a:lstStyle/>
            <a:p>
              <a:endParaRPr lang="en-US"/>
            </a:p>
          </p:txBody>
        </p:sp>
        <p:sp>
          <p:nvSpPr>
            <p:cNvPr id="20570" name="Freeform 22"/>
            <p:cNvSpPr>
              <a:spLocks/>
            </p:cNvSpPr>
            <p:nvPr/>
          </p:nvSpPr>
          <p:spPr bwMode="auto">
            <a:xfrm>
              <a:off x="1158" y="1948"/>
              <a:ext cx="336" cy="240"/>
            </a:xfrm>
            <a:custGeom>
              <a:avLst/>
              <a:gdLst>
                <a:gd name="T0" fmla="*/ 0 w 336"/>
                <a:gd name="T1" fmla="*/ 240 h 240"/>
                <a:gd name="T2" fmla="*/ 168 w 336"/>
                <a:gd name="T3" fmla="*/ 120 h 240"/>
                <a:gd name="T4" fmla="*/ 336 w 336"/>
                <a:gd name="T5" fmla="*/ 0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0" y="240"/>
                  </a:moveTo>
                  <a:lnTo>
                    <a:pt x="168" y="120"/>
                  </a:lnTo>
                  <a:lnTo>
                    <a:pt x="336" y="0"/>
                  </a:lnTo>
                </a:path>
              </a:pathLst>
            </a:custGeom>
            <a:noFill/>
            <a:ln w="9525">
              <a:solidFill>
                <a:schemeClr val="accent2"/>
              </a:solidFill>
              <a:round/>
              <a:headEnd/>
              <a:tailEnd/>
            </a:ln>
          </p:spPr>
          <p:txBody>
            <a:bodyPr/>
            <a:lstStyle/>
            <a:p>
              <a:endParaRPr lang="en-US"/>
            </a:p>
          </p:txBody>
        </p:sp>
        <p:sp>
          <p:nvSpPr>
            <p:cNvPr id="20571" name="Line 23"/>
            <p:cNvSpPr>
              <a:spLocks noChangeShapeType="1"/>
            </p:cNvSpPr>
            <p:nvPr/>
          </p:nvSpPr>
          <p:spPr bwMode="auto">
            <a:xfrm flipV="1">
              <a:off x="1494" y="1714"/>
              <a:ext cx="336" cy="234"/>
            </a:xfrm>
            <a:prstGeom prst="line">
              <a:avLst/>
            </a:prstGeom>
            <a:noFill/>
            <a:ln w="9525">
              <a:solidFill>
                <a:schemeClr val="accent2"/>
              </a:solidFill>
              <a:round/>
              <a:headEnd/>
              <a:tailEnd/>
            </a:ln>
          </p:spPr>
          <p:txBody>
            <a:bodyPr/>
            <a:lstStyle/>
            <a:p>
              <a:endParaRPr lang="en-US"/>
            </a:p>
          </p:txBody>
        </p:sp>
        <p:sp>
          <p:nvSpPr>
            <p:cNvPr id="20572" name="Freeform 24"/>
            <p:cNvSpPr>
              <a:spLocks/>
            </p:cNvSpPr>
            <p:nvPr/>
          </p:nvSpPr>
          <p:spPr bwMode="auto">
            <a:xfrm>
              <a:off x="1830" y="1480"/>
              <a:ext cx="342" cy="234"/>
            </a:xfrm>
            <a:custGeom>
              <a:avLst/>
              <a:gdLst>
                <a:gd name="T0" fmla="*/ 0 w 342"/>
                <a:gd name="T1" fmla="*/ 234 h 234"/>
                <a:gd name="T2" fmla="*/ 168 w 342"/>
                <a:gd name="T3" fmla="*/ 114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14"/>
                  </a:lnTo>
                  <a:lnTo>
                    <a:pt x="342" y="0"/>
                  </a:lnTo>
                </a:path>
              </a:pathLst>
            </a:custGeom>
            <a:noFill/>
            <a:ln w="9525">
              <a:solidFill>
                <a:schemeClr val="accent2"/>
              </a:solidFill>
              <a:round/>
              <a:headEnd/>
              <a:tailEnd/>
            </a:ln>
          </p:spPr>
          <p:txBody>
            <a:bodyPr/>
            <a:lstStyle/>
            <a:p>
              <a:endParaRPr lang="en-US"/>
            </a:p>
          </p:txBody>
        </p:sp>
        <p:sp>
          <p:nvSpPr>
            <p:cNvPr id="20573" name="Line 25"/>
            <p:cNvSpPr>
              <a:spLocks noChangeShapeType="1"/>
            </p:cNvSpPr>
            <p:nvPr/>
          </p:nvSpPr>
          <p:spPr bwMode="auto">
            <a:xfrm flipV="1">
              <a:off x="2172" y="1246"/>
              <a:ext cx="336" cy="234"/>
            </a:xfrm>
            <a:prstGeom prst="line">
              <a:avLst/>
            </a:prstGeom>
            <a:noFill/>
            <a:ln w="9525">
              <a:solidFill>
                <a:schemeClr val="accent2"/>
              </a:solidFill>
              <a:round/>
              <a:headEnd/>
              <a:tailEnd/>
            </a:ln>
          </p:spPr>
          <p:txBody>
            <a:bodyPr/>
            <a:lstStyle/>
            <a:p>
              <a:endParaRPr lang="en-US"/>
            </a:p>
          </p:txBody>
        </p:sp>
        <p:sp>
          <p:nvSpPr>
            <p:cNvPr id="20574" name="Freeform 26"/>
            <p:cNvSpPr>
              <a:spLocks/>
            </p:cNvSpPr>
            <p:nvPr/>
          </p:nvSpPr>
          <p:spPr bwMode="auto">
            <a:xfrm>
              <a:off x="480" y="2650"/>
              <a:ext cx="336" cy="6"/>
            </a:xfrm>
            <a:custGeom>
              <a:avLst/>
              <a:gdLst>
                <a:gd name="T0" fmla="*/ 0 w 336"/>
                <a:gd name="T1" fmla="*/ 6 h 6"/>
                <a:gd name="T2" fmla="*/ 84 w 336"/>
                <a:gd name="T3" fmla="*/ 6 h 6"/>
                <a:gd name="T4" fmla="*/ 168 w 336"/>
                <a:gd name="T5" fmla="*/ 6 h 6"/>
                <a:gd name="T6" fmla="*/ 252 w 336"/>
                <a:gd name="T7" fmla="*/ 6 h 6"/>
                <a:gd name="T8" fmla="*/ 336 w 336"/>
                <a:gd name="T9" fmla="*/ 0 h 6"/>
                <a:gd name="T10" fmla="*/ 0 60000 65536"/>
                <a:gd name="T11" fmla="*/ 0 60000 65536"/>
                <a:gd name="T12" fmla="*/ 0 60000 65536"/>
                <a:gd name="T13" fmla="*/ 0 60000 65536"/>
                <a:gd name="T14" fmla="*/ 0 60000 65536"/>
                <a:gd name="T15" fmla="*/ 0 w 336"/>
                <a:gd name="T16" fmla="*/ 0 h 6"/>
                <a:gd name="T17" fmla="*/ 336 w 336"/>
                <a:gd name="T18" fmla="*/ 6 h 6"/>
              </a:gdLst>
              <a:ahLst/>
              <a:cxnLst>
                <a:cxn ang="T10">
                  <a:pos x="T0" y="T1"/>
                </a:cxn>
                <a:cxn ang="T11">
                  <a:pos x="T2" y="T3"/>
                </a:cxn>
                <a:cxn ang="T12">
                  <a:pos x="T4" y="T5"/>
                </a:cxn>
                <a:cxn ang="T13">
                  <a:pos x="T6" y="T7"/>
                </a:cxn>
                <a:cxn ang="T14">
                  <a:pos x="T8" y="T9"/>
                </a:cxn>
              </a:cxnLst>
              <a:rect l="T15" t="T16" r="T17" b="T18"/>
              <a:pathLst>
                <a:path w="336" h="6">
                  <a:moveTo>
                    <a:pt x="0" y="6"/>
                  </a:moveTo>
                  <a:lnTo>
                    <a:pt x="84" y="6"/>
                  </a:lnTo>
                  <a:lnTo>
                    <a:pt x="168" y="6"/>
                  </a:lnTo>
                  <a:lnTo>
                    <a:pt x="252" y="6"/>
                  </a:lnTo>
                  <a:lnTo>
                    <a:pt x="336" y="0"/>
                  </a:lnTo>
                </a:path>
              </a:pathLst>
            </a:custGeom>
            <a:noFill/>
            <a:ln w="9525">
              <a:solidFill>
                <a:schemeClr val="accent2"/>
              </a:solidFill>
              <a:round/>
              <a:headEnd/>
              <a:tailEnd/>
            </a:ln>
          </p:spPr>
          <p:txBody>
            <a:bodyPr/>
            <a:lstStyle/>
            <a:p>
              <a:endParaRPr lang="en-US"/>
            </a:p>
          </p:txBody>
        </p:sp>
        <p:sp>
          <p:nvSpPr>
            <p:cNvPr id="20575" name="Freeform 27"/>
            <p:cNvSpPr>
              <a:spLocks/>
            </p:cNvSpPr>
            <p:nvPr/>
          </p:nvSpPr>
          <p:spPr bwMode="auto">
            <a:xfrm>
              <a:off x="816" y="2560"/>
              <a:ext cx="342" cy="90"/>
            </a:xfrm>
            <a:custGeom>
              <a:avLst/>
              <a:gdLst>
                <a:gd name="T0" fmla="*/ 0 w 342"/>
                <a:gd name="T1" fmla="*/ 90 h 90"/>
                <a:gd name="T2" fmla="*/ 84 w 342"/>
                <a:gd name="T3" fmla="*/ 78 h 90"/>
                <a:gd name="T4" fmla="*/ 168 w 342"/>
                <a:gd name="T5" fmla="*/ 54 h 90"/>
                <a:gd name="T6" fmla="*/ 258 w 342"/>
                <a:gd name="T7" fmla="*/ 30 h 90"/>
                <a:gd name="T8" fmla="*/ 342 w 342"/>
                <a:gd name="T9" fmla="*/ 0 h 90"/>
                <a:gd name="T10" fmla="*/ 0 60000 65536"/>
                <a:gd name="T11" fmla="*/ 0 60000 65536"/>
                <a:gd name="T12" fmla="*/ 0 60000 65536"/>
                <a:gd name="T13" fmla="*/ 0 60000 65536"/>
                <a:gd name="T14" fmla="*/ 0 60000 65536"/>
                <a:gd name="T15" fmla="*/ 0 w 342"/>
                <a:gd name="T16" fmla="*/ 0 h 90"/>
                <a:gd name="T17" fmla="*/ 342 w 342"/>
                <a:gd name="T18" fmla="*/ 90 h 90"/>
              </a:gdLst>
              <a:ahLst/>
              <a:cxnLst>
                <a:cxn ang="T10">
                  <a:pos x="T0" y="T1"/>
                </a:cxn>
                <a:cxn ang="T11">
                  <a:pos x="T2" y="T3"/>
                </a:cxn>
                <a:cxn ang="T12">
                  <a:pos x="T4" y="T5"/>
                </a:cxn>
                <a:cxn ang="T13">
                  <a:pos x="T6" y="T7"/>
                </a:cxn>
                <a:cxn ang="T14">
                  <a:pos x="T8" y="T9"/>
                </a:cxn>
              </a:cxnLst>
              <a:rect l="T15" t="T16" r="T17" b="T18"/>
              <a:pathLst>
                <a:path w="342" h="90">
                  <a:moveTo>
                    <a:pt x="0" y="90"/>
                  </a:moveTo>
                  <a:lnTo>
                    <a:pt x="84" y="78"/>
                  </a:lnTo>
                  <a:lnTo>
                    <a:pt x="168" y="54"/>
                  </a:lnTo>
                  <a:lnTo>
                    <a:pt x="258" y="30"/>
                  </a:lnTo>
                  <a:lnTo>
                    <a:pt x="342" y="0"/>
                  </a:lnTo>
                </a:path>
              </a:pathLst>
            </a:custGeom>
            <a:noFill/>
            <a:ln w="9525">
              <a:solidFill>
                <a:schemeClr val="accent2"/>
              </a:solidFill>
              <a:round/>
              <a:headEnd/>
              <a:tailEnd/>
            </a:ln>
          </p:spPr>
          <p:txBody>
            <a:bodyPr/>
            <a:lstStyle/>
            <a:p>
              <a:endParaRPr lang="en-US"/>
            </a:p>
          </p:txBody>
        </p:sp>
        <p:sp>
          <p:nvSpPr>
            <p:cNvPr id="20576" name="Freeform 28"/>
            <p:cNvSpPr>
              <a:spLocks/>
            </p:cNvSpPr>
            <p:nvPr/>
          </p:nvSpPr>
          <p:spPr bwMode="auto">
            <a:xfrm>
              <a:off x="1158" y="2386"/>
              <a:ext cx="336" cy="174"/>
            </a:xfrm>
            <a:custGeom>
              <a:avLst/>
              <a:gdLst>
                <a:gd name="T0" fmla="*/ 0 w 336"/>
                <a:gd name="T1" fmla="*/ 174 h 174"/>
                <a:gd name="T2" fmla="*/ 84 w 336"/>
                <a:gd name="T3" fmla="*/ 138 h 174"/>
                <a:gd name="T4" fmla="*/ 168 w 336"/>
                <a:gd name="T5" fmla="*/ 96 h 174"/>
                <a:gd name="T6" fmla="*/ 336 w 336"/>
                <a:gd name="T7" fmla="*/ 0 h 174"/>
                <a:gd name="T8" fmla="*/ 0 60000 65536"/>
                <a:gd name="T9" fmla="*/ 0 60000 65536"/>
                <a:gd name="T10" fmla="*/ 0 60000 65536"/>
                <a:gd name="T11" fmla="*/ 0 60000 65536"/>
                <a:gd name="T12" fmla="*/ 0 w 336"/>
                <a:gd name="T13" fmla="*/ 0 h 174"/>
                <a:gd name="T14" fmla="*/ 336 w 336"/>
                <a:gd name="T15" fmla="*/ 174 h 174"/>
              </a:gdLst>
              <a:ahLst/>
              <a:cxnLst>
                <a:cxn ang="T8">
                  <a:pos x="T0" y="T1"/>
                </a:cxn>
                <a:cxn ang="T9">
                  <a:pos x="T2" y="T3"/>
                </a:cxn>
                <a:cxn ang="T10">
                  <a:pos x="T4" y="T5"/>
                </a:cxn>
                <a:cxn ang="T11">
                  <a:pos x="T6" y="T7"/>
                </a:cxn>
              </a:cxnLst>
              <a:rect l="T12" t="T13" r="T14" b="T15"/>
              <a:pathLst>
                <a:path w="336" h="174">
                  <a:moveTo>
                    <a:pt x="0" y="174"/>
                  </a:moveTo>
                  <a:lnTo>
                    <a:pt x="84" y="138"/>
                  </a:lnTo>
                  <a:lnTo>
                    <a:pt x="168" y="96"/>
                  </a:lnTo>
                  <a:lnTo>
                    <a:pt x="336" y="0"/>
                  </a:lnTo>
                </a:path>
              </a:pathLst>
            </a:custGeom>
            <a:noFill/>
            <a:ln w="9525">
              <a:solidFill>
                <a:schemeClr val="accent2"/>
              </a:solidFill>
              <a:round/>
              <a:headEnd/>
              <a:tailEnd/>
            </a:ln>
          </p:spPr>
          <p:txBody>
            <a:bodyPr/>
            <a:lstStyle/>
            <a:p>
              <a:endParaRPr lang="en-US"/>
            </a:p>
          </p:txBody>
        </p:sp>
        <p:sp>
          <p:nvSpPr>
            <p:cNvPr id="20577" name="Freeform 29"/>
            <p:cNvSpPr>
              <a:spLocks/>
            </p:cNvSpPr>
            <p:nvPr/>
          </p:nvSpPr>
          <p:spPr bwMode="auto">
            <a:xfrm>
              <a:off x="1494" y="2188"/>
              <a:ext cx="336" cy="198"/>
            </a:xfrm>
            <a:custGeom>
              <a:avLst/>
              <a:gdLst>
                <a:gd name="T0" fmla="*/ 0 w 336"/>
                <a:gd name="T1" fmla="*/ 198 h 198"/>
                <a:gd name="T2" fmla="*/ 168 w 336"/>
                <a:gd name="T3" fmla="*/ 102 h 198"/>
                <a:gd name="T4" fmla="*/ 336 w 336"/>
                <a:gd name="T5" fmla="*/ 0 h 198"/>
                <a:gd name="T6" fmla="*/ 0 60000 65536"/>
                <a:gd name="T7" fmla="*/ 0 60000 65536"/>
                <a:gd name="T8" fmla="*/ 0 60000 65536"/>
                <a:gd name="T9" fmla="*/ 0 w 336"/>
                <a:gd name="T10" fmla="*/ 0 h 198"/>
                <a:gd name="T11" fmla="*/ 336 w 336"/>
                <a:gd name="T12" fmla="*/ 198 h 198"/>
              </a:gdLst>
              <a:ahLst/>
              <a:cxnLst>
                <a:cxn ang="T6">
                  <a:pos x="T0" y="T1"/>
                </a:cxn>
                <a:cxn ang="T7">
                  <a:pos x="T2" y="T3"/>
                </a:cxn>
                <a:cxn ang="T8">
                  <a:pos x="T4" y="T5"/>
                </a:cxn>
              </a:cxnLst>
              <a:rect l="T9" t="T10" r="T11" b="T12"/>
              <a:pathLst>
                <a:path w="336" h="198">
                  <a:moveTo>
                    <a:pt x="0" y="198"/>
                  </a:moveTo>
                  <a:lnTo>
                    <a:pt x="168" y="102"/>
                  </a:lnTo>
                  <a:lnTo>
                    <a:pt x="336" y="0"/>
                  </a:lnTo>
                </a:path>
              </a:pathLst>
            </a:custGeom>
            <a:noFill/>
            <a:ln w="9525">
              <a:solidFill>
                <a:schemeClr val="accent2"/>
              </a:solidFill>
              <a:round/>
              <a:headEnd/>
              <a:tailEnd/>
            </a:ln>
          </p:spPr>
          <p:txBody>
            <a:bodyPr/>
            <a:lstStyle/>
            <a:p>
              <a:endParaRPr lang="en-US"/>
            </a:p>
          </p:txBody>
        </p:sp>
        <p:sp>
          <p:nvSpPr>
            <p:cNvPr id="20578" name="Freeform 30"/>
            <p:cNvSpPr>
              <a:spLocks/>
            </p:cNvSpPr>
            <p:nvPr/>
          </p:nvSpPr>
          <p:spPr bwMode="auto">
            <a:xfrm>
              <a:off x="1830" y="1978"/>
              <a:ext cx="342" cy="210"/>
            </a:xfrm>
            <a:custGeom>
              <a:avLst/>
              <a:gdLst>
                <a:gd name="T0" fmla="*/ 0 w 342"/>
                <a:gd name="T1" fmla="*/ 210 h 210"/>
                <a:gd name="T2" fmla="*/ 168 w 342"/>
                <a:gd name="T3" fmla="*/ 108 h 210"/>
                <a:gd name="T4" fmla="*/ 342 w 342"/>
                <a:gd name="T5" fmla="*/ 0 h 210"/>
                <a:gd name="T6" fmla="*/ 0 60000 65536"/>
                <a:gd name="T7" fmla="*/ 0 60000 65536"/>
                <a:gd name="T8" fmla="*/ 0 60000 65536"/>
                <a:gd name="T9" fmla="*/ 0 w 342"/>
                <a:gd name="T10" fmla="*/ 0 h 210"/>
                <a:gd name="T11" fmla="*/ 342 w 342"/>
                <a:gd name="T12" fmla="*/ 210 h 210"/>
              </a:gdLst>
              <a:ahLst/>
              <a:cxnLst>
                <a:cxn ang="T6">
                  <a:pos x="T0" y="T1"/>
                </a:cxn>
                <a:cxn ang="T7">
                  <a:pos x="T2" y="T3"/>
                </a:cxn>
                <a:cxn ang="T8">
                  <a:pos x="T4" y="T5"/>
                </a:cxn>
              </a:cxnLst>
              <a:rect l="T9" t="T10" r="T11" b="T12"/>
              <a:pathLst>
                <a:path w="342" h="210">
                  <a:moveTo>
                    <a:pt x="0" y="210"/>
                  </a:moveTo>
                  <a:lnTo>
                    <a:pt x="168" y="108"/>
                  </a:lnTo>
                  <a:lnTo>
                    <a:pt x="342" y="0"/>
                  </a:lnTo>
                </a:path>
              </a:pathLst>
            </a:custGeom>
            <a:noFill/>
            <a:ln w="9525">
              <a:solidFill>
                <a:schemeClr val="accent2"/>
              </a:solidFill>
              <a:round/>
              <a:headEnd/>
              <a:tailEnd/>
            </a:ln>
          </p:spPr>
          <p:txBody>
            <a:bodyPr/>
            <a:lstStyle/>
            <a:p>
              <a:endParaRPr lang="en-US"/>
            </a:p>
          </p:txBody>
        </p:sp>
        <p:sp>
          <p:nvSpPr>
            <p:cNvPr id="20579" name="Freeform 31"/>
            <p:cNvSpPr>
              <a:spLocks/>
            </p:cNvSpPr>
            <p:nvPr/>
          </p:nvSpPr>
          <p:spPr bwMode="auto">
            <a:xfrm>
              <a:off x="2172" y="1756"/>
              <a:ext cx="336" cy="222"/>
            </a:xfrm>
            <a:custGeom>
              <a:avLst/>
              <a:gdLst>
                <a:gd name="T0" fmla="*/ 0 w 336"/>
                <a:gd name="T1" fmla="*/ 222 h 222"/>
                <a:gd name="T2" fmla="*/ 168 w 336"/>
                <a:gd name="T3" fmla="*/ 114 h 222"/>
                <a:gd name="T4" fmla="*/ 336 w 336"/>
                <a:gd name="T5" fmla="*/ 0 h 222"/>
                <a:gd name="T6" fmla="*/ 0 60000 65536"/>
                <a:gd name="T7" fmla="*/ 0 60000 65536"/>
                <a:gd name="T8" fmla="*/ 0 60000 65536"/>
                <a:gd name="T9" fmla="*/ 0 w 336"/>
                <a:gd name="T10" fmla="*/ 0 h 222"/>
                <a:gd name="T11" fmla="*/ 336 w 336"/>
                <a:gd name="T12" fmla="*/ 222 h 222"/>
              </a:gdLst>
              <a:ahLst/>
              <a:cxnLst>
                <a:cxn ang="T6">
                  <a:pos x="T0" y="T1"/>
                </a:cxn>
                <a:cxn ang="T7">
                  <a:pos x="T2" y="T3"/>
                </a:cxn>
                <a:cxn ang="T8">
                  <a:pos x="T4" y="T5"/>
                </a:cxn>
              </a:cxnLst>
              <a:rect l="T9" t="T10" r="T11" b="T12"/>
              <a:pathLst>
                <a:path w="336" h="222">
                  <a:moveTo>
                    <a:pt x="0" y="222"/>
                  </a:moveTo>
                  <a:lnTo>
                    <a:pt x="168" y="114"/>
                  </a:lnTo>
                  <a:lnTo>
                    <a:pt x="336" y="0"/>
                  </a:lnTo>
                </a:path>
              </a:pathLst>
            </a:custGeom>
            <a:noFill/>
            <a:ln w="9525">
              <a:solidFill>
                <a:schemeClr val="accent2"/>
              </a:solidFill>
              <a:round/>
              <a:headEnd/>
              <a:tailEnd/>
            </a:ln>
          </p:spPr>
          <p:txBody>
            <a:bodyPr/>
            <a:lstStyle/>
            <a:p>
              <a:endParaRPr lang="en-US"/>
            </a:p>
          </p:txBody>
        </p:sp>
        <p:sp>
          <p:nvSpPr>
            <p:cNvPr id="20580" name="Freeform 32"/>
            <p:cNvSpPr>
              <a:spLocks/>
            </p:cNvSpPr>
            <p:nvPr/>
          </p:nvSpPr>
          <p:spPr bwMode="auto">
            <a:xfrm>
              <a:off x="480"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81" name="Freeform 33"/>
            <p:cNvSpPr>
              <a:spLocks/>
            </p:cNvSpPr>
            <p:nvPr/>
          </p:nvSpPr>
          <p:spPr bwMode="auto">
            <a:xfrm>
              <a:off x="816" y="2644"/>
              <a:ext cx="342" cy="12"/>
            </a:xfrm>
            <a:custGeom>
              <a:avLst/>
              <a:gdLst>
                <a:gd name="T0" fmla="*/ 0 w 342"/>
                <a:gd name="T1" fmla="*/ 12 h 12"/>
                <a:gd name="T2" fmla="*/ 168 w 342"/>
                <a:gd name="T3" fmla="*/ 12 h 12"/>
                <a:gd name="T4" fmla="*/ 258 w 342"/>
                <a:gd name="T5" fmla="*/ 6 h 12"/>
                <a:gd name="T6" fmla="*/ 342 w 342"/>
                <a:gd name="T7" fmla="*/ 0 h 12"/>
                <a:gd name="T8" fmla="*/ 0 60000 65536"/>
                <a:gd name="T9" fmla="*/ 0 60000 65536"/>
                <a:gd name="T10" fmla="*/ 0 60000 65536"/>
                <a:gd name="T11" fmla="*/ 0 60000 65536"/>
                <a:gd name="T12" fmla="*/ 0 w 342"/>
                <a:gd name="T13" fmla="*/ 0 h 12"/>
                <a:gd name="T14" fmla="*/ 342 w 342"/>
                <a:gd name="T15" fmla="*/ 12 h 12"/>
              </a:gdLst>
              <a:ahLst/>
              <a:cxnLst>
                <a:cxn ang="T8">
                  <a:pos x="T0" y="T1"/>
                </a:cxn>
                <a:cxn ang="T9">
                  <a:pos x="T2" y="T3"/>
                </a:cxn>
                <a:cxn ang="T10">
                  <a:pos x="T4" y="T5"/>
                </a:cxn>
                <a:cxn ang="T11">
                  <a:pos x="T6" y="T7"/>
                </a:cxn>
              </a:cxnLst>
              <a:rect l="T12" t="T13" r="T14" b="T15"/>
              <a:pathLst>
                <a:path w="342" h="12">
                  <a:moveTo>
                    <a:pt x="0" y="12"/>
                  </a:moveTo>
                  <a:lnTo>
                    <a:pt x="168" y="12"/>
                  </a:lnTo>
                  <a:lnTo>
                    <a:pt x="258" y="6"/>
                  </a:lnTo>
                  <a:lnTo>
                    <a:pt x="342" y="0"/>
                  </a:lnTo>
                </a:path>
              </a:pathLst>
            </a:custGeom>
            <a:noFill/>
            <a:ln w="9525">
              <a:solidFill>
                <a:schemeClr val="accent2"/>
              </a:solidFill>
              <a:round/>
              <a:headEnd/>
              <a:tailEnd/>
            </a:ln>
          </p:spPr>
          <p:txBody>
            <a:bodyPr/>
            <a:lstStyle/>
            <a:p>
              <a:endParaRPr lang="en-US"/>
            </a:p>
          </p:txBody>
        </p:sp>
        <p:sp>
          <p:nvSpPr>
            <p:cNvPr id="20582" name="Freeform 34"/>
            <p:cNvSpPr>
              <a:spLocks/>
            </p:cNvSpPr>
            <p:nvPr/>
          </p:nvSpPr>
          <p:spPr bwMode="auto">
            <a:xfrm>
              <a:off x="1158" y="2578"/>
              <a:ext cx="336" cy="66"/>
            </a:xfrm>
            <a:custGeom>
              <a:avLst/>
              <a:gdLst>
                <a:gd name="T0" fmla="*/ 0 w 336"/>
                <a:gd name="T1" fmla="*/ 66 h 66"/>
                <a:gd name="T2" fmla="*/ 168 w 336"/>
                <a:gd name="T3" fmla="*/ 42 h 66"/>
                <a:gd name="T4" fmla="*/ 336 w 336"/>
                <a:gd name="T5" fmla="*/ 0 h 66"/>
                <a:gd name="T6" fmla="*/ 0 60000 65536"/>
                <a:gd name="T7" fmla="*/ 0 60000 65536"/>
                <a:gd name="T8" fmla="*/ 0 60000 65536"/>
                <a:gd name="T9" fmla="*/ 0 w 336"/>
                <a:gd name="T10" fmla="*/ 0 h 66"/>
                <a:gd name="T11" fmla="*/ 336 w 336"/>
                <a:gd name="T12" fmla="*/ 66 h 66"/>
              </a:gdLst>
              <a:ahLst/>
              <a:cxnLst>
                <a:cxn ang="T6">
                  <a:pos x="T0" y="T1"/>
                </a:cxn>
                <a:cxn ang="T7">
                  <a:pos x="T2" y="T3"/>
                </a:cxn>
                <a:cxn ang="T8">
                  <a:pos x="T4" y="T5"/>
                </a:cxn>
              </a:cxnLst>
              <a:rect l="T9" t="T10" r="T11" b="T12"/>
              <a:pathLst>
                <a:path w="336" h="66">
                  <a:moveTo>
                    <a:pt x="0" y="66"/>
                  </a:moveTo>
                  <a:lnTo>
                    <a:pt x="168" y="42"/>
                  </a:lnTo>
                  <a:lnTo>
                    <a:pt x="336" y="0"/>
                  </a:lnTo>
                </a:path>
              </a:pathLst>
            </a:custGeom>
            <a:noFill/>
            <a:ln w="9525">
              <a:solidFill>
                <a:schemeClr val="accent2"/>
              </a:solidFill>
              <a:round/>
              <a:headEnd/>
              <a:tailEnd/>
            </a:ln>
          </p:spPr>
          <p:txBody>
            <a:bodyPr/>
            <a:lstStyle/>
            <a:p>
              <a:endParaRPr lang="en-US"/>
            </a:p>
          </p:txBody>
        </p:sp>
        <p:sp>
          <p:nvSpPr>
            <p:cNvPr id="20583" name="Freeform 35"/>
            <p:cNvSpPr>
              <a:spLocks/>
            </p:cNvSpPr>
            <p:nvPr/>
          </p:nvSpPr>
          <p:spPr bwMode="auto">
            <a:xfrm>
              <a:off x="1494" y="2458"/>
              <a:ext cx="336" cy="120"/>
            </a:xfrm>
            <a:custGeom>
              <a:avLst/>
              <a:gdLst>
                <a:gd name="T0" fmla="*/ 0 w 336"/>
                <a:gd name="T1" fmla="*/ 120 h 120"/>
                <a:gd name="T2" fmla="*/ 84 w 336"/>
                <a:gd name="T3" fmla="*/ 96 h 120"/>
                <a:gd name="T4" fmla="*/ 168 w 336"/>
                <a:gd name="T5" fmla="*/ 66 h 120"/>
                <a:gd name="T6" fmla="*/ 336 w 336"/>
                <a:gd name="T7" fmla="*/ 0 h 120"/>
                <a:gd name="T8" fmla="*/ 0 60000 65536"/>
                <a:gd name="T9" fmla="*/ 0 60000 65536"/>
                <a:gd name="T10" fmla="*/ 0 60000 65536"/>
                <a:gd name="T11" fmla="*/ 0 60000 65536"/>
                <a:gd name="T12" fmla="*/ 0 w 336"/>
                <a:gd name="T13" fmla="*/ 0 h 120"/>
                <a:gd name="T14" fmla="*/ 336 w 336"/>
                <a:gd name="T15" fmla="*/ 120 h 120"/>
              </a:gdLst>
              <a:ahLst/>
              <a:cxnLst>
                <a:cxn ang="T8">
                  <a:pos x="T0" y="T1"/>
                </a:cxn>
                <a:cxn ang="T9">
                  <a:pos x="T2" y="T3"/>
                </a:cxn>
                <a:cxn ang="T10">
                  <a:pos x="T4" y="T5"/>
                </a:cxn>
                <a:cxn ang="T11">
                  <a:pos x="T6" y="T7"/>
                </a:cxn>
              </a:cxnLst>
              <a:rect l="T12" t="T13" r="T14" b="T15"/>
              <a:pathLst>
                <a:path w="336" h="120">
                  <a:moveTo>
                    <a:pt x="0" y="120"/>
                  </a:moveTo>
                  <a:lnTo>
                    <a:pt x="84" y="96"/>
                  </a:lnTo>
                  <a:lnTo>
                    <a:pt x="168" y="66"/>
                  </a:lnTo>
                  <a:lnTo>
                    <a:pt x="336" y="0"/>
                  </a:lnTo>
                </a:path>
              </a:pathLst>
            </a:custGeom>
            <a:noFill/>
            <a:ln w="9525">
              <a:solidFill>
                <a:schemeClr val="accent2"/>
              </a:solidFill>
              <a:round/>
              <a:headEnd/>
              <a:tailEnd/>
            </a:ln>
          </p:spPr>
          <p:txBody>
            <a:bodyPr/>
            <a:lstStyle/>
            <a:p>
              <a:endParaRPr lang="en-US"/>
            </a:p>
          </p:txBody>
        </p:sp>
        <p:sp>
          <p:nvSpPr>
            <p:cNvPr id="20584" name="Freeform 36"/>
            <p:cNvSpPr>
              <a:spLocks/>
            </p:cNvSpPr>
            <p:nvPr/>
          </p:nvSpPr>
          <p:spPr bwMode="auto">
            <a:xfrm>
              <a:off x="1830" y="2302"/>
              <a:ext cx="342" cy="156"/>
            </a:xfrm>
            <a:custGeom>
              <a:avLst/>
              <a:gdLst>
                <a:gd name="T0" fmla="*/ 0 w 342"/>
                <a:gd name="T1" fmla="*/ 156 h 156"/>
                <a:gd name="T2" fmla="*/ 168 w 342"/>
                <a:gd name="T3" fmla="*/ 84 h 156"/>
                <a:gd name="T4" fmla="*/ 342 w 342"/>
                <a:gd name="T5" fmla="*/ 0 h 156"/>
                <a:gd name="T6" fmla="*/ 0 60000 65536"/>
                <a:gd name="T7" fmla="*/ 0 60000 65536"/>
                <a:gd name="T8" fmla="*/ 0 60000 65536"/>
                <a:gd name="T9" fmla="*/ 0 w 342"/>
                <a:gd name="T10" fmla="*/ 0 h 156"/>
                <a:gd name="T11" fmla="*/ 342 w 342"/>
                <a:gd name="T12" fmla="*/ 156 h 156"/>
              </a:gdLst>
              <a:ahLst/>
              <a:cxnLst>
                <a:cxn ang="T6">
                  <a:pos x="T0" y="T1"/>
                </a:cxn>
                <a:cxn ang="T7">
                  <a:pos x="T2" y="T3"/>
                </a:cxn>
                <a:cxn ang="T8">
                  <a:pos x="T4" y="T5"/>
                </a:cxn>
              </a:cxnLst>
              <a:rect l="T9" t="T10" r="T11" b="T12"/>
              <a:pathLst>
                <a:path w="342" h="156">
                  <a:moveTo>
                    <a:pt x="0" y="156"/>
                  </a:moveTo>
                  <a:lnTo>
                    <a:pt x="168" y="84"/>
                  </a:lnTo>
                  <a:lnTo>
                    <a:pt x="342" y="0"/>
                  </a:lnTo>
                </a:path>
              </a:pathLst>
            </a:custGeom>
            <a:noFill/>
            <a:ln w="9525">
              <a:solidFill>
                <a:schemeClr val="accent2"/>
              </a:solidFill>
              <a:round/>
              <a:headEnd/>
              <a:tailEnd/>
            </a:ln>
          </p:spPr>
          <p:txBody>
            <a:bodyPr/>
            <a:lstStyle/>
            <a:p>
              <a:endParaRPr lang="en-US"/>
            </a:p>
          </p:txBody>
        </p:sp>
        <p:sp>
          <p:nvSpPr>
            <p:cNvPr id="20585" name="Freeform 37"/>
            <p:cNvSpPr>
              <a:spLocks/>
            </p:cNvSpPr>
            <p:nvPr/>
          </p:nvSpPr>
          <p:spPr bwMode="auto">
            <a:xfrm>
              <a:off x="2172" y="2122"/>
              <a:ext cx="336" cy="180"/>
            </a:xfrm>
            <a:custGeom>
              <a:avLst/>
              <a:gdLst>
                <a:gd name="T0" fmla="*/ 0 w 336"/>
                <a:gd name="T1" fmla="*/ 180 h 180"/>
                <a:gd name="T2" fmla="*/ 168 w 336"/>
                <a:gd name="T3" fmla="*/ 90 h 180"/>
                <a:gd name="T4" fmla="*/ 336 w 336"/>
                <a:gd name="T5" fmla="*/ 0 h 180"/>
                <a:gd name="T6" fmla="*/ 0 60000 65536"/>
                <a:gd name="T7" fmla="*/ 0 60000 65536"/>
                <a:gd name="T8" fmla="*/ 0 60000 65536"/>
                <a:gd name="T9" fmla="*/ 0 w 336"/>
                <a:gd name="T10" fmla="*/ 0 h 180"/>
                <a:gd name="T11" fmla="*/ 336 w 336"/>
                <a:gd name="T12" fmla="*/ 180 h 180"/>
              </a:gdLst>
              <a:ahLst/>
              <a:cxnLst>
                <a:cxn ang="T6">
                  <a:pos x="T0" y="T1"/>
                </a:cxn>
                <a:cxn ang="T7">
                  <a:pos x="T2" y="T3"/>
                </a:cxn>
                <a:cxn ang="T8">
                  <a:pos x="T4" y="T5"/>
                </a:cxn>
              </a:cxnLst>
              <a:rect l="T9" t="T10" r="T11" b="T12"/>
              <a:pathLst>
                <a:path w="336" h="180">
                  <a:moveTo>
                    <a:pt x="0" y="180"/>
                  </a:moveTo>
                  <a:lnTo>
                    <a:pt x="168" y="90"/>
                  </a:lnTo>
                  <a:lnTo>
                    <a:pt x="336" y="0"/>
                  </a:lnTo>
                </a:path>
              </a:pathLst>
            </a:custGeom>
            <a:noFill/>
            <a:ln w="9525">
              <a:solidFill>
                <a:schemeClr val="accent2"/>
              </a:solidFill>
              <a:round/>
              <a:headEnd/>
              <a:tailEnd/>
            </a:ln>
          </p:spPr>
          <p:txBody>
            <a:bodyPr/>
            <a:lstStyle/>
            <a:p>
              <a:endParaRPr lang="en-US"/>
            </a:p>
          </p:txBody>
        </p:sp>
        <p:sp>
          <p:nvSpPr>
            <p:cNvPr id="20586" name="Line 38"/>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87" name="Freeform 39"/>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88" name="Freeform 40"/>
            <p:cNvSpPr>
              <a:spLocks/>
            </p:cNvSpPr>
            <p:nvPr/>
          </p:nvSpPr>
          <p:spPr bwMode="auto">
            <a:xfrm>
              <a:off x="1158"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89" name="Freeform 41"/>
            <p:cNvSpPr>
              <a:spLocks/>
            </p:cNvSpPr>
            <p:nvPr/>
          </p:nvSpPr>
          <p:spPr bwMode="auto">
            <a:xfrm>
              <a:off x="1494" y="2584"/>
              <a:ext cx="336" cy="54"/>
            </a:xfrm>
            <a:custGeom>
              <a:avLst/>
              <a:gdLst>
                <a:gd name="T0" fmla="*/ 0 w 336"/>
                <a:gd name="T1" fmla="*/ 54 h 54"/>
                <a:gd name="T2" fmla="*/ 168 w 336"/>
                <a:gd name="T3" fmla="*/ 30 h 54"/>
                <a:gd name="T4" fmla="*/ 336 w 336"/>
                <a:gd name="T5" fmla="*/ 0 h 54"/>
                <a:gd name="T6" fmla="*/ 0 60000 65536"/>
                <a:gd name="T7" fmla="*/ 0 60000 65536"/>
                <a:gd name="T8" fmla="*/ 0 60000 65536"/>
                <a:gd name="T9" fmla="*/ 0 w 336"/>
                <a:gd name="T10" fmla="*/ 0 h 54"/>
                <a:gd name="T11" fmla="*/ 336 w 336"/>
                <a:gd name="T12" fmla="*/ 54 h 54"/>
              </a:gdLst>
              <a:ahLst/>
              <a:cxnLst>
                <a:cxn ang="T6">
                  <a:pos x="T0" y="T1"/>
                </a:cxn>
                <a:cxn ang="T7">
                  <a:pos x="T2" y="T3"/>
                </a:cxn>
                <a:cxn ang="T8">
                  <a:pos x="T4" y="T5"/>
                </a:cxn>
              </a:cxnLst>
              <a:rect l="T9" t="T10" r="T11" b="T12"/>
              <a:pathLst>
                <a:path w="336" h="54">
                  <a:moveTo>
                    <a:pt x="0" y="54"/>
                  </a:moveTo>
                  <a:lnTo>
                    <a:pt x="168" y="30"/>
                  </a:lnTo>
                  <a:lnTo>
                    <a:pt x="336" y="0"/>
                  </a:lnTo>
                </a:path>
              </a:pathLst>
            </a:custGeom>
            <a:noFill/>
            <a:ln w="9525">
              <a:solidFill>
                <a:schemeClr val="accent2"/>
              </a:solidFill>
              <a:round/>
              <a:headEnd/>
              <a:tailEnd/>
            </a:ln>
          </p:spPr>
          <p:txBody>
            <a:bodyPr/>
            <a:lstStyle/>
            <a:p>
              <a:endParaRPr lang="en-US"/>
            </a:p>
          </p:txBody>
        </p:sp>
        <p:sp>
          <p:nvSpPr>
            <p:cNvPr id="20590" name="Freeform 42"/>
            <p:cNvSpPr>
              <a:spLocks/>
            </p:cNvSpPr>
            <p:nvPr/>
          </p:nvSpPr>
          <p:spPr bwMode="auto">
            <a:xfrm>
              <a:off x="1830" y="2488"/>
              <a:ext cx="342" cy="96"/>
            </a:xfrm>
            <a:custGeom>
              <a:avLst/>
              <a:gdLst>
                <a:gd name="T0" fmla="*/ 0 w 342"/>
                <a:gd name="T1" fmla="*/ 96 h 96"/>
                <a:gd name="T2" fmla="*/ 168 w 342"/>
                <a:gd name="T3" fmla="*/ 54 h 96"/>
                <a:gd name="T4" fmla="*/ 342 w 342"/>
                <a:gd name="T5" fmla="*/ 0 h 96"/>
                <a:gd name="T6" fmla="*/ 0 60000 65536"/>
                <a:gd name="T7" fmla="*/ 0 60000 65536"/>
                <a:gd name="T8" fmla="*/ 0 60000 65536"/>
                <a:gd name="T9" fmla="*/ 0 w 342"/>
                <a:gd name="T10" fmla="*/ 0 h 96"/>
                <a:gd name="T11" fmla="*/ 342 w 342"/>
                <a:gd name="T12" fmla="*/ 96 h 96"/>
              </a:gdLst>
              <a:ahLst/>
              <a:cxnLst>
                <a:cxn ang="T6">
                  <a:pos x="T0" y="T1"/>
                </a:cxn>
                <a:cxn ang="T7">
                  <a:pos x="T2" y="T3"/>
                </a:cxn>
                <a:cxn ang="T8">
                  <a:pos x="T4" y="T5"/>
                </a:cxn>
              </a:cxnLst>
              <a:rect l="T9" t="T10" r="T11" b="T12"/>
              <a:pathLst>
                <a:path w="342" h="96">
                  <a:moveTo>
                    <a:pt x="0" y="96"/>
                  </a:moveTo>
                  <a:lnTo>
                    <a:pt x="168" y="54"/>
                  </a:lnTo>
                  <a:lnTo>
                    <a:pt x="342" y="0"/>
                  </a:lnTo>
                </a:path>
              </a:pathLst>
            </a:custGeom>
            <a:noFill/>
            <a:ln w="9525">
              <a:solidFill>
                <a:schemeClr val="accent2"/>
              </a:solidFill>
              <a:round/>
              <a:headEnd/>
              <a:tailEnd/>
            </a:ln>
          </p:spPr>
          <p:txBody>
            <a:bodyPr/>
            <a:lstStyle/>
            <a:p>
              <a:endParaRPr lang="en-US"/>
            </a:p>
          </p:txBody>
        </p:sp>
        <p:sp>
          <p:nvSpPr>
            <p:cNvPr id="20591" name="Freeform 43"/>
            <p:cNvSpPr>
              <a:spLocks/>
            </p:cNvSpPr>
            <p:nvPr/>
          </p:nvSpPr>
          <p:spPr bwMode="auto">
            <a:xfrm>
              <a:off x="2172" y="2362"/>
              <a:ext cx="336" cy="126"/>
            </a:xfrm>
            <a:custGeom>
              <a:avLst/>
              <a:gdLst>
                <a:gd name="T0" fmla="*/ 0 w 336"/>
                <a:gd name="T1" fmla="*/ 126 h 126"/>
                <a:gd name="T2" fmla="*/ 168 w 336"/>
                <a:gd name="T3" fmla="*/ 66 h 126"/>
                <a:gd name="T4" fmla="*/ 336 w 336"/>
                <a:gd name="T5" fmla="*/ 0 h 126"/>
                <a:gd name="T6" fmla="*/ 0 60000 65536"/>
                <a:gd name="T7" fmla="*/ 0 60000 65536"/>
                <a:gd name="T8" fmla="*/ 0 60000 65536"/>
                <a:gd name="T9" fmla="*/ 0 w 336"/>
                <a:gd name="T10" fmla="*/ 0 h 126"/>
                <a:gd name="T11" fmla="*/ 336 w 336"/>
                <a:gd name="T12" fmla="*/ 126 h 126"/>
              </a:gdLst>
              <a:ahLst/>
              <a:cxnLst>
                <a:cxn ang="T6">
                  <a:pos x="T0" y="T1"/>
                </a:cxn>
                <a:cxn ang="T7">
                  <a:pos x="T2" y="T3"/>
                </a:cxn>
                <a:cxn ang="T8">
                  <a:pos x="T4" y="T5"/>
                </a:cxn>
              </a:cxnLst>
              <a:rect l="T9" t="T10" r="T11" b="T12"/>
              <a:pathLst>
                <a:path w="336" h="126">
                  <a:moveTo>
                    <a:pt x="0" y="126"/>
                  </a:moveTo>
                  <a:lnTo>
                    <a:pt x="168" y="66"/>
                  </a:lnTo>
                  <a:lnTo>
                    <a:pt x="336" y="0"/>
                  </a:lnTo>
                </a:path>
              </a:pathLst>
            </a:custGeom>
            <a:noFill/>
            <a:ln w="9525">
              <a:solidFill>
                <a:schemeClr val="accent2"/>
              </a:solidFill>
              <a:round/>
              <a:headEnd/>
              <a:tailEnd/>
            </a:ln>
          </p:spPr>
          <p:txBody>
            <a:bodyPr/>
            <a:lstStyle/>
            <a:p>
              <a:endParaRPr lang="en-US"/>
            </a:p>
          </p:txBody>
        </p:sp>
        <p:sp>
          <p:nvSpPr>
            <p:cNvPr id="20592" name="Line 44"/>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93" name="Freeform 45"/>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94" name="Freeform 46"/>
            <p:cNvSpPr>
              <a:spLocks/>
            </p:cNvSpPr>
            <p:nvPr/>
          </p:nvSpPr>
          <p:spPr bwMode="auto">
            <a:xfrm>
              <a:off x="1158"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95" name="Freeform 47"/>
            <p:cNvSpPr>
              <a:spLocks/>
            </p:cNvSpPr>
            <p:nvPr/>
          </p:nvSpPr>
          <p:spPr bwMode="auto">
            <a:xfrm>
              <a:off x="1494"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96" name="Freeform 48"/>
            <p:cNvSpPr>
              <a:spLocks/>
            </p:cNvSpPr>
            <p:nvPr/>
          </p:nvSpPr>
          <p:spPr bwMode="auto">
            <a:xfrm>
              <a:off x="1830" y="2590"/>
              <a:ext cx="342" cy="48"/>
            </a:xfrm>
            <a:custGeom>
              <a:avLst/>
              <a:gdLst>
                <a:gd name="T0" fmla="*/ 0 w 342"/>
                <a:gd name="T1" fmla="*/ 48 h 48"/>
                <a:gd name="T2" fmla="*/ 168 w 342"/>
                <a:gd name="T3" fmla="*/ 30 h 48"/>
                <a:gd name="T4" fmla="*/ 342 w 342"/>
                <a:gd name="T5" fmla="*/ 0 h 48"/>
                <a:gd name="T6" fmla="*/ 0 60000 65536"/>
                <a:gd name="T7" fmla="*/ 0 60000 65536"/>
                <a:gd name="T8" fmla="*/ 0 60000 65536"/>
                <a:gd name="T9" fmla="*/ 0 w 342"/>
                <a:gd name="T10" fmla="*/ 0 h 48"/>
                <a:gd name="T11" fmla="*/ 342 w 342"/>
                <a:gd name="T12" fmla="*/ 48 h 48"/>
              </a:gdLst>
              <a:ahLst/>
              <a:cxnLst>
                <a:cxn ang="T6">
                  <a:pos x="T0" y="T1"/>
                </a:cxn>
                <a:cxn ang="T7">
                  <a:pos x="T2" y="T3"/>
                </a:cxn>
                <a:cxn ang="T8">
                  <a:pos x="T4" y="T5"/>
                </a:cxn>
              </a:cxnLst>
              <a:rect l="T9" t="T10" r="T11" b="T12"/>
              <a:pathLst>
                <a:path w="342" h="48">
                  <a:moveTo>
                    <a:pt x="0" y="48"/>
                  </a:moveTo>
                  <a:lnTo>
                    <a:pt x="168" y="30"/>
                  </a:lnTo>
                  <a:lnTo>
                    <a:pt x="342" y="0"/>
                  </a:lnTo>
                </a:path>
              </a:pathLst>
            </a:custGeom>
            <a:noFill/>
            <a:ln w="9525">
              <a:solidFill>
                <a:schemeClr val="accent2"/>
              </a:solidFill>
              <a:round/>
              <a:headEnd/>
              <a:tailEnd/>
            </a:ln>
          </p:spPr>
          <p:txBody>
            <a:bodyPr/>
            <a:lstStyle/>
            <a:p>
              <a:endParaRPr lang="en-US"/>
            </a:p>
          </p:txBody>
        </p:sp>
        <p:sp>
          <p:nvSpPr>
            <p:cNvPr id="20597" name="Freeform 49"/>
            <p:cNvSpPr>
              <a:spLocks/>
            </p:cNvSpPr>
            <p:nvPr/>
          </p:nvSpPr>
          <p:spPr bwMode="auto">
            <a:xfrm>
              <a:off x="2172" y="2506"/>
              <a:ext cx="336" cy="84"/>
            </a:xfrm>
            <a:custGeom>
              <a:avLst/>
              <a:gdLst>
                <a:gd name="T0" fmla="*/ 0 w 336"/>
                <a:gd name="T1" fmla="*/ 84 h 84"/>
                <a:gd name="T2" fmla="*/ 84 w 336"/>
                <a:gd name="T3" fmla="*/ 66 h 84"/>
                <a:gd name="T4" fmla="*/ 168 w 336"/>
                <a:gd name="T5" fmla="*/ 42 h 84"/>
                <a:gd name="T6" fmla="*/ 336 w 336"/>
                <a:gd name="T7" fmla="*/ 0 h 84"/>
                <a:gd name="T8" fmla="*/ 0 60000 65536"/>
                <a:gd name="T9" fmla="*/ 0 60000 65536"/>
                <a:gd name="T10" fmla="*/ 0 60000 65536"/>
                <a:gd name="T11" fmla="*/ 0 60000 65536"/>
                <a:gd name="T12" fmla="*/ 0 w 336"/>
                <a:gd name="T13" fmla="*/ 0 h 84"/>
                <a:gd name="T14" fmla="*/ 336 w 336"/>
                <a:gd name="T15" fmla="*/ 84 h 84"/>
              </a:gdLst>
              <a:ahLst/>
              <a:cxnLst>
                <a:cxn ang="T8">
                  <a:pos x="T0" y="T1"/>
                </a:cxn>
                <a:cxn ang="T9">
                  <a:pos x="T2" y="T3"/>
                </a:cxn>
                <a:cxn ang="T10">
                  <a:pos x="T4" y="T5"/>
                </a:cxn>
                <a:cxn ang="T11">
                  <a:pos x="T6" y="T7"/>
                </a:cxn>
              </a:cxnLst>
              <a:rect l="T12" t="T13" r="T14" b="T15"/>
              <a:pathLst>
                <a:path w="336" h="84">
                  <a:moveTo>
                    <a:pt x="0" y="84"/>
                  </a:moveTo>
                  <a:lnTo>
                    <a:pt x="84" y="66"/>
                  </a:lnTo>
                  <a:lnTo>
                    <a:pt x="168" y="42"/>
                  </a:lnTo>
                  <a:lnTo>
                    <a:pt x="336" y="0"/>
                  </a:lnTo>
                </a:path>
              </a:pathLst>
            </a:custGeom>
            <a:noFill/>
            <a:ln w="9525">
              <a:solidFill>
                <a:schemeClr val="accent2"/>
              </a:solidFill>
              <a:round/>
              <a:headEnd/>
              <a:tailEnd/>
            </a:ln>
          </p:spPr>
          <p:txBody>
            <a:bodyPr/>
            <a:lstStyle/>
            <a:p>
              <a:endParaRPr lang="en-US"/>
            </a:p>
          </p:txBody>
        </p:sp>
        <p:sp>
          <p:nvSpPr>
            <p:cNvPr id="20598" name="Line 50"/>
            <p:cNvSpPr>
              <a:spLocks noChangeShapeType="1"/>
            </p:cNvSpPr>
            <p:nvPr/>
          </p:nvSpPr>
          <p:spPr bwMode="auto">
            <a:xfrm>
              <a:off x="1494" y="2656"/>
              <a:ext cx="1" cy="18"/>
            </a:xfrm>
            <a:prstGeom prst="line">
              <a:avLst/>
            </a:prstGeom>
            <a:noFill/>
            <a:ln w="9525">
              <a:solidFill>
                <a:schemeClr val="tx1"/>
              </a:solidFill>
              <a:round/>
              <a:headEnd/>
              <a:tailEnd/>
            </a:ln>
          </p:spPr>
          <p:txBody>
            <a:bodyPr/>
            <a:lstStyle/>
            <a:p>
              <a:endParaRPr lang="en-US"/>
            </a:p>
          </p:txBody>
        </p:sp>
        <p:sp>
          <p:nvSpPr>
            <p:cNvPr id="20599" name="Rectangle 51"/>
            <p:cNvSpPr>
              <a:spLocks noChangeArrowheads="1"/>
            </p:cNvSpPr>
            <p:nvPr/>
          </p:nvSpPr>
          <p:spPr bwMode="auto">
            <a:xfrm>
              <a:off x="314" y="26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0" name="Rectangle 52"/>
            <p:cNvSpPr>
              <a:spLocks noChangeArrowheads="1"/>
            </p:cNvSpPr>
            <p:nvPr/>
          </p:nvSpPr>
          <p:spPr bwMode="auto">
            <a:xfrm>
              <a:off x="314" y="237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a:t>
              </a:r>
              <a:endParaRPr lang="en-US"/>
            </a:p>
          </p:txBody>
        </p:sp>
        <p:sp>
          <p:nvSpPr>
            <p:cNvPr id="20601" name="Rectangle 53"/>
            <p:cNvSpPr>
              <a:spLocks noChangeArrowheads="1"/>
            </p:cNvSpPr>
            <p:nvPr/>
          </p:nvSpPr>
          <p:spPr bwMode="auto">
            <a:xfrm>
              <a:off x="314" y="213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4%</a:t>
              </a:r>
              <a:endParaRPr lang="en-US"/>
            </a:p>
          </p:txBody>
        </p:sp>
        <p:sp>
          <p:nvSpPr>
            <p:cNvPr id="20602" name="Rectangle 54"/>
            <p:cNvSpPr>
              <a:spLocks noChangeArrowheads="1"/>
            </p:cNvSpPr>
            <p:nvPr/>
          </p:nvSpPr>
          <p:spPr bwMode="auto">
            <a:xfrm>
              <a:off x="314" y="1900"/>
              <a:ext cx="115"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6%</a:t>
              </a:r>
              <a:endParaRPr lang="en-US"/>
            </a:p>
          </p:txBody>
        </p:sp>
        <p:sp>
          <p:nvSpPr>
            <p:cNvPr id="20603" name="Rectangle 55"/>
            <p:cNvSpPr>
              <a:spLocks noChangeArrowheads="1"/>
            </p:cNvSpPr>
            <p:nvPr/>
          </p:nvSpPr>
          <p:spPr bwMode="auto">
            <a:xfrm>
              <a:off x="314" y="1666"/>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8%</a:t>
              </a:r>
              <a:endParaRPr lang="en-US"/>
            </a:p>
          </p:txBody>
        </p:sp>
        <p:sp>
          <p:nvSpPr>
            <p:cNvPr id="20604" name="Rectangle 56"/>
            <p:cNvSpPr>
              <a:spLocks noChangeArrowheads="1"/>
            </p:cNvSpPr>
            <p:nvPr/>
          </p:nvSpPr>
          <p:spPr bwMode="auto">
            <a:xfrm>
              <a:off x="272" y="1426"/>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5" name="Rectangle 57"/>
            <p:cNvSpPr>
              <a:spLocks noChangeArrowheads="1"/>
            </p:cNvSpPr>
            <p:nvPr/>
          </p:nvSpPr>
          <p:spPr bwMode="auto">
            <a:xfrm>
              <a:off x="272" y="1192"/>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12%</a:t>
              </a:r>
              <a:endParaRPr lang="en-US"/>
            </a:p>
          </p:txBody>
        </p:sp>
        <p:sp>
          <p:nvSpPr>
            <p:cNvPr id="20606" name="Rectangle 58"/>
            <p:cNvSpPr>
              <a:spLocks noChangeArrowheads="1"/>
            </p:cNvSpPr>
            <p:nvPr/>
          </p:nvSpPr>
          <p:spPr bwMode="auto">
            <a:xfrm>
              <a:off x="432"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7" name="Rectangle 59"/>
            <p:cNvSpPr>
              <a:spLocks noChangeArrowheads="1"/>
            </p:cNvSpPr>
            <p:nvPr/>
          </p:nvSpPr>
          <p:spPr bwMode="auto">
            <a:xfrm>
              <a:off x="768"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5%</a:t>
              </a:r>
              <a:endParaRPr lang="en-US"/>
            </a:p>
          </p:txBody>
        </p:sp>
        <p:sp>
          <p:nvSpPr>
            <p:cNvPr id="20608" name="Rectangle 60"/>
            <p:cNvSpPr>
              <a:spLocks noChangeArrowheads="1"/>
            </p:cNvSpPr>
            <p:nvPr/>
          </p:nvSpPr>
          <p:spPr bwMode="auto">
            <a:xfrm>
              <a:off x="1086"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9" name="Rectangle 61"/>
            <p:cNvSpPr>
              <a:spLocks noChangeArrowheads="1"/>
            </p:cNvSpPr>
            <p:nvPr/>
          </p:nvSpPr>
          <p:spPr bwMode="auto">
            <a:xfrm>
              <a:off x="1422"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15%</a:t>
              </a:r>
              <a:endParaRPr lang="en-US"/>
            </a:p>
          </p:txBody>
        </p:sp>
        <p:sp>
          <p:nvSpPr>
            <p:cNvPr id="20610" name="Rectangle 62"/>
            <p:cNvSpPr>
              <a:spLocks noChangeArrowheads="1"/>
            </p:cNvSpPr>
            <p:nvPr/>
          </p:nvSpPr>
          <p:spPr bwMode="auto">
            <a:xfrm>
              <a:off x="1758"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1" name="Rectangle 63"/>
            <p:cNvSpPr>
              <a:spLocks noChangeArrowheads="1"/>
            </p:cNvSpPr>
            <p:nvPr/>
          </p:nvSpPr>
          <p:spPr bwMode="auto">
            <a:xfrm>
              <a:off x="210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25%</a:t>
              </a:r>
              <a:endParaRPr lang="en-US"/>
            </a:p>
          </p:txBody>
        </p:sp>
        <p:sp>
          <p:nvSpPr>
            <p:cNvPr id="20612" name="Rectangle 64"/>
            <p:cNvSpPr>
              <a:spLocks noChangeArrowheads="1"/>
            </p:cNvSpPr>
            <p:nvPr/>
          </p:nvSpPr>
          <p:spPr bwMode="auto">
            <a:xfrm>
              <a:off x="242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13" name="Text Box 65"/>
            <p:cNvSpPr txBox="1">
              <a:spLocks noChangeArrowheads="1"/>
            </p:cNvSpPr>
            <p:nvPr/>
          </p:nvSpPr>
          <p:spPr bwMode="auto">
            <a:xfrm>
              <a:off x="950" y="2812"/>
              <a:ext cx="1085" cy="230"/>
            </a:xfrm>
            <a:prstGeom prst="rect">
              <a:avLst/>
            </a:prstGeom>
            <a:noFill/>
            <a:ln w="12700">
              <a:noFill/>
              <a:miter lim="800000"/>
              <a:headEnd type="none" w="sm" len="sm"/>
              <a:tailEnd type="none" w="sm" len="sm"/>
            </a:ln>
          </p:spPr>
          <p:txBody>
            <a:bodyPr wrap="none">
              <a:spAutoFit/>
            </a:bodyPr>
            <a:lstStyle/>
            <a:p>
              <a:pPr algn="ctr" eaLnBrk="0" hangingPunct="0"/>
              <a:r>
                <a:rPr lang="en-US" sz="1200" b="1"/>
                <a:t>Demand Volatility</a:t>
              </a:r>
              <a:r>
                <a:rPr lang="en-US" sz="1200"/>
                <a:t> </a:t>
              </a:r>
            </a:p>
            <a:p>
              <a:pPr algn="ctr" eaLnBrk="0" hangingPunct="0"/>
              <a:r>
                <a:rPr lang="en-US" sz="1200"/>
                <a:t>(Coefficient of variation)</a:t>
              </a:r>
            </a:p>
          </p:txBody>
        </p:sp>
        <p:sp>
          <p:nvSpPr>
            <p:cNvPr id="20614" name="Text Box 66"/>
            <p:cNvSpPr txBox="1">
              <a:spLocks noChangeArrowheads="1"/>
            </p:cNvSpPr>
            <p:nvPr/>
          </p:nvSpPr>
          <p:spPr bwMode="auto">
            <a:xfrm>
              <a:off x="1341" y="1835"/>
              <a:ext cx="729" cy="138"/>
            </a:xfrm>
            <a:prstGeom prst="rect">
              <a:avLst/>
            </a:prstGeom>
            <a:solidFill>
              <a:schemeClr val="bg1"/>
            </a:solidFill>
            <a:ln w="12700">
              <a:noFill/>
              <a:miter lim="800000"/>
              <a:headEnd type="none" w="sm" len="sm"/>
              <a:tailEnd type="none" w="sm" len="sm"/>
            </a:ln>
          </p:spPr>
          <p:txBody>
            <a:bodyPr wrap="none">
              <a:spAutoFit/>
            </a:bodyPr>
            <a:lstStyle/>
            <a:p>
              <a:pPr eaLnBrk="0" hangingPunct="0"/>
              <a:r>
                <a:rPr lang="en-US" sz="1200"/>
                <a:t>Safety Capacity</a:t>
              </a:r>
            </a:p>
          </p:txBody>
        </p:sp>
        <p:sp>
          <p:nvSpPr>
            <p:cNvPr id="20615" name="Rectangle 67"/>
            <p:cNvSpPr>
              <a:spLocks noChangeArrowheads="1"/>
            </p:cNvSpPr>
            <p:nvPr/>
          </p:nvSpPr>
          <p:spPr bwMode="auto">
            <a:xfrm>
              <a:off x="2169" y="15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16" name="Rectangle 68"/>
            <p:cNvSpPr>
              <a:spLocks noChangeArrowheads="1"/>
            </p:cNvSpPr>
            <p:nvPr/>
          </p:nvSpPr>
          <p:spPr bwMode="auto">
            <a:xfrm>
              <a:off x="2125" y="1993"/>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17" name="Rectangle 69"/>
            <p:cNvSpPr>
              <a:spLocks noChangeArrowheads="1"/>
            </p:cNvSpPr>
            <p:nvPr/>
          </p:nvSpPr>
          <p:spPr bwMode="auto">
            <a:xfrm>
              <a:off x="2125" y="2312"/>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8" name="Line 70"/>
            <p:cNvSpPr>
              <a:spLocks noChangeShapeType="1"/>
            </p:cNvSpPr>
            <p:nvPr/>
          </p:nvSpPr>
          <p:spPr bwMode="auto">
            <a:xfrm>
              <a:off x="2095" y="1530"/>
              <a:ext cx="0" cy="1047"/>
            </a:xfrm>
            <a:prstGeom prst="line">
              <a:avLst/>
            </a:prstGeom>
            <a:noFill/>
            <a:ln w="12700">
              <a:solidFill>
                <a:schemeClr val="tx1"/>
              </a:solidFill>
              <a:round/>
              <a:headEnd type="none" w="sm" len="sm"/>
              <a:tailEnd type="triangle" w="sm" len="sm"/>
            </a:ln>
          </p:spPr>
          <p:txBody>
            <a:bodyPr/>
            <a:lstStyle/>
            <a:p>
              <a:endParaRPr lang="en-US"/>
            </a:p>
          </p:txBody>
        </p:sp>
        <p:sp>
          <p:nvSpPr>
            <p:cNvPr id="20619" name="Rectangle 71"/>
            <p:cNvSpPr>
              <a:spLocks noChangeArrowheads="1"/>
            </p:cNvSpPr>
            <p:nvPr/>
          </p:nvSpPr>
          <p:spPr bwMode="auto">
            <a:xfrm>
              <a:off x="2125" y="2479"/>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20" name="Line 72"/>
            <p:cNvSpPr>
              <a:spLocks noChangeShapeType="1"/>
            </p:cNvSpPr>
            <p:nvPr/>
          </p:nvSpPr>
          <p:spPr bwMode="auto">
            <a:xfrm>
              <a:off x="2067" y="152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1" name="Line 73"/>
            <p:cNvSpPr>
              <a:spLocks noChangeShapeType="1"/>
            </p:cNvSpPr>
            <p:nvPr/>
          </p:nvSpPr>
          <p:spPr bwMode="auto">
            <a:xfrm>
              <a:off x="2067" y="2020"/>
              <a:ext cx="52" cy="0"/>
            </a:xfrm>
            <a:prstGeom prst="line">
              <a:avLst/>
            </a:prstGeom>
            <a:noFill/>
            <a:ln w="12700">
              <a:solidFill>
                <a:schemeClr val="tx1"/>
              </a:solidFill>
              <a:round/>
              <a:headEnd type="none" w="sm" len="sm"/>
              <a:tailEnd type="none" w="sm" len="sm"/>
            </a:ln>
          </p:spPr>
          <p:txBody>
            <a:bodyPr/>
            <a:lstStyle/>
            <a:p>
              <a:endParaRPr lang="en-US"/>
            </a:p>
          </p:txBody>
        </p:sp>
        <p:sp>
          <p:nvSpPr>
            <p:cNvPr id="20622" name="Line 74"/>
            <p:cNvSpPr>
              <a:spLocks noChangeShapeType="1"/>
            </p:cNvSpPr>
            <p:nvPr/>
          </p:nvSpPr>
          <p:spPr bwMode="auto">
            <a:xfrm>
              <a:off x="2067" y="2336"/>
              <a:ext cx="52" cy="0"/>
            </a:xfrm>
            <a:prstGeom prst="line">
              <a:avLst/>
            </a:prstGeom>
            <a:noFill/>
            <a:ln w="12700">
              <a:solidFill>
                <a:schemeClr val="tx1"/>
              </a:solidFill>
              <a:round/>
              <a:headEnd type="none" w="sm" len="sm"/>
              <a:tailEnd type="none" w="sm" len="sm"/>
            </a:ln>
          </p:spPr>
          <p:txBody>
            <a:bodyPr/>
            <a:lstStyle/>
            <a:p>
              <a:endParaRPr lang="en-US"/>
            </a:p>
          </p:txBody>
        </p:sp>
        <p:sp>
          <p:nvSpPr>
            <p:cNvPr id="20623" name="Line 75"/>
            <p:cNvSpPr>
              <a:spLocks noChangeShapeType="1"/>
            </p:cNvSpPr>
            <p:nvPr/>
          </p:nvSpPr>
          <p:spPr bwMode="auto">
            <a:xfrm>
              <a:off x="2067" y="250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4" name="Text Box 76"/>
            <p:cNvSpPr txBox="1">
              <a:spLocks noChangeArrowheads="1"/>
            </p:cNvSpPr>
            <p:nvPr/>
          </p:nvSpPr>
          <p:spPr bwMode="auto">
            <a:xfrm>
              <a:off x="890" y="1016"/>
              <a:ext cx="1247" cy="153"/>
            </a:xfrm>
            <a:prstGeom prst="rect">
              <a:avLst/>
            </a:prstGeom>
            <a:noFill/>
            <a:ln w="12700">
              <a:noFill/>
              <a:miter lim="800000"/>
              <a:headEnd type="none" w="sm" len="sm"/>
              <a:tailEnd type="none" w="sm" len="sm"/>
            </a:ln>
          </p:spPr>
          <p:txBody>
            <a:bodyPr wrap="none">
              <a:spAutoFit/>
            </a:bodyPr>
            <a:lstStyle/>
            <a:p>
              <a:pPr algn="ctr" eaLnBrk="0" hangingPunct="0"/>
              <a:r>
                <a:rPr lang="en-US" sz="1400" b="1"/>
                <a:t>Capacity Shortfall Rate</a:t>
              </a:r>
              <a:endParaRPr lang="en-US" sz="1200" b="1"/>
            </a:p>
          </p:txBody>
        </p:sp>
      </p:grpSp>
      <p:grpSp>
        <p:nvGrpSpPr>
          <p:cNvPr id="20485" name="Group 203"/>
          <p:cNvGrpSpPr>
            <a:grpSpLocks/>
          </p:cNvGrpSpPr>
          <p:nvPr/>
        </p:nvGrpSpPr>
        <p:grpSpPr bwMode="auto">
          <a:xfrm>
            <a:off x="4856163" y="1582738"/>
            <a:ext cx="3548062" cy="3490912"/>
            <a:chOff x="3059" y="997"/>
            <a:chExt cx="2235" cy="2199"/>
          </a:xfrm>
        </p:grpSpPr>
        <p:sp>
          <p:nvSpPr>
            <p:cNvPr id="20486" name="Rectangle 136"/>
            <p:cNvSpPr>
              <a:spLocks noChangeArrowheads="1"/>
            </p:cNvSpPr>
            <p:nvPr/>
          </p:nvSpPr>
          <p:spPr bwMode="auto">
            <a:xfrm>
              <a:off x="3274" y="1154"/>
              <a:ext cx="2009" cy="1790"/>
            </a:xfrm>
            <a:prstGeom prst="rect">
              <a:avLst/>
            </a:prstGeom>
            <a:solidFill>
              <a:schemeClr val="bg1"/>
            </a:solidFill>
            <a:ln w="9525">
              <a:solidFill>
                <a:schemeClr val="tx1"/>
              </a:solidFill>
              <a:miter lim="800000"/>
              <a:headEnd/>
              <a:tailEnd/>
            </a:ln>
          </p:spPr>
          <p:txBody>
            <a:bodyPr/>
            <a:lstStyle/>
            <a:p>
              <a:endParaRPr lang="en-US"/>
            </a:p>
          </p:txBody>
        </p:sp>
        <p:sp>
          <p:nvSpPr>
            <p:cNvPr id="20487" name="Line 137"/>
            <p:cNvSpPr>
              <a:spLocks noChangeShapeType="1"/>
            </p:cNvSpPr>
            <p:nvPr/>
          </p:nvSpPr>
          <p:spPr bwMode="auto">
            <a:xfrm>
              <a:off x="3261" y="2947"/>
              <a:ext cx="14" cy="1"/>
            </a:xfrm>
            <a:prstGeom prst="line">
              <a:avLst/>
            </a:prstGeom>
            <a:noFill/>
            <a:ln w="0">
              <a:solidFill>
                <a:srgbClr val="000000"/>
              </a:solidFill>
              <a:round/>
              <a:headEnd/>
              <a:tailEnd/>
            </a:ln>
          </p:spPr>
          <p:txBody>
            <a:bodyPr/>
            <a:lstStyle/>
            <a:p>
              <a:endParaRPr lang="en-US"/>
            </a:p>
          </p:txBody>
        </p:sp>
        <p:sp>
          <p:nvSpPr>
            <p:cNvPr id="20488" name="Line 138"/>
            <p:cNvSpPr>
              <a:spLocks noChangeShapeType="1"/>
            </p:cNvSpPr>
            <p:nvPr/>
          </p:nvSpPr>
          <p:spPr bwMode="auto">
            <a:xfrm>
              <a:off x="3261" y="2767"/>
              <a:ext cx="14" cy="1"/>
            </a:xfrm>
            <a:prstGeom prst="line">
              <a:avLst/>
            </a:prstGeom>
            <a:noFill/>
            <a:ln w="0">
              <a:solidFill>
                <a:srgbClr val="000000"/>
              </a:solidFill>
              <a:round/>
              <a:headEnd/>
              <a:tailEnd/>
            </a:ln>
          </p:spPr>
          <p:txBody>
            <a:bodyPr/>
            <a:lstStyle/>
            <a:p>
              <a:endParaRPr lang="en-US"/>
            </a:p>
          </p:txBody>
        </p:sp>
        <p:sp>
          <p:nvSpPr>
            <p:cNvPr id="20489" name="Line 139"/>
            <p:cNvSpPr>
              <a:spLocks noChangeShapeType="1"/>
            </p:cNvSpPr>
            <p:nvPr/>
          </p:nvSpPr>
          <p:spPr bwMode="auto">
            <a:xfrm>
              <a:off x="3261" y="2588"/>
              <a:ext cx="14" cy="1"/>
            </a:xfrm>
            <a:prstGeom prst="line">
              <a:avLst/>
            </a:prstGeom>
            <a:noFill/>
            <a:ln w="0">
              <a:solidFill>
                <a:srgbClr val="000000"/>
              </a:solidFill>
              <a:round/>
              <a:headEnd/>
              <a:tailEnd/>
            </a:ln>
          </p:spPr>
          <p:txBody>
            <a:bodyPr/>
            <a:lstStyle/>
            <a:p>
              <a:endParaRPr lang="en-US"/>
            </a:p>
          </p:txBody>
        </p:sp>
        <p:sp>
          <p:nvSpPr>
            <p:cNvPr id="20490" name="Line 140"/>
            <p:cNvSpPr>
              <a:spLocks noChangeShapeType="1"/>
            </p:cNvSpPr>
            <p:nvPr/>
          </p:nvSpPr>
          <p:spPr bwMode="auto">
            <a:xfrm>
              <a:off x="3261" y="2408"/>
              <a:ext cx="14" cy="1"/>
            </a:xfrm>
            <a:prstGeom prst="line">
              <a:avLst/>
            </a:prstGeom>
            <a:noFill/>
            <a:ln w="0">
              <a:solidFill>
                <a:srgbClr val="000000"/>
              </a:solidFill>
              <a:round/>
              <a:headEnd/>
              <a:tailEnd/>
            </a:ln>
          </p:spPr>
          <p:txBody>
            <a:bodyPr/>
            <a:lstStyle/>
            <a:p>
              <a:endParaRPr lang="en-US"/>
            </a:p>
          </p:txBody>
        </p:sp>
        <p:sp>
          <p:nvSpPr>
            <p:cNvPr id="20491" name="Line 141"/>
            <p:cNvSpPr>
              <a:spLocks noChangeShapeType="1"/>
            </p:cNvSpPr>
            <p:nvPr/>
          </p:nvSpPr>
          <p:spPr bwMode="auto">
            <a:xfrm>
              <a:off x="3261" y="2228"/>
              <a:ext cx="14" cy="1"/>
            </a:xfrm>
            <a:prstGeom prst="line">
              <a:avLst/>
            </a:prstGeom>
            <a:noFill/>
            <a:ln w="0">
              <a:solidFill>
                <a:srgbClr val="000000"/>
              </a:solidFill>
              <a:round/>
              <a:headEnd/>
              <a:tailEnd/>
            </a:ln>
          </p:spPr>
          <p:txBody>
            <a:bodyPr/>
            <a:lstStyle/>
            <a:p>
              <a:endParaRPr lang="en-US"/>
            </a:p>
          </p:txBody>
        </p:sp>
        <p:sp>
          <p:nvSpPr>
            <p:cNvPr id="20492" name="Line 142"/>
            <p:cNvSpPr>
              <a:spLocks noChangeShapeType="1"/>
            </p:cNvSpPr>
            <p:nvPr/>
          </p:nvSpPr>
          <p:spPr bwMode="auto">
            <a:xfrm>
              <a:off x="3261" y="2055"/>
              <a:ext cx="14" cy="1"/>
            </a:xfrm>
            <a:prstGeom prst="line">
              <a:avLst/>
            </a:prstGeom>
            <a:noFill/>
            <a:ln w="0">
              <a:solidFill>
                <a:srgbClr val="000000"/>
              </a:solidFill>
              <a:round/>
              <a:headEnd/>
              <a:tailEnd/>
            </a:ln>
          </p:spPr>
          <p:txBody>
            <a:bodyPr/>
            <a:lstStyle/>
            <a:p>
              <a:endParaRPr lang="en-US"/>
            </a:p>
          </p:txBody>
        </p:sp>
        <p:sp>
          <p:nvSpPr>
            <p:cNvPr id="20493" name="Line 143"/>
            <p:cNvSpPr>
              <a:spLocks noChangeShapeType="1"/>
            </p:cNvSpPr>
            <p:nvPr/>
          </p:nvSpPr>
          <p:spPr bwMode="auto">
            <a:xfrm>
              <a:off x="3261" y="1875"/>
              <a:ext cx="14" cy="1"/>
            </a:xfrm>
            <a:prstGeom prst="line">
              <a:avLst/>
            </a:prstGeom>
            <a:noFill/>
            <a:ln w="0">
              <a:solidFill>
                <a:srgbClr val="000000"/>
              </a:solidFill>
              <a:round/>
              <a:headEnd/>
              <a:tailEnd/>
            </a:ln>
          </p:spPr>
          <p:txBody>
            <a:bodyPr/>
            <a:lstStyle/>
            <a:p>
              <a:endParaRPr lang="en-US"/>
            </a:p>
          </p:txBody>
        </p:sp>
        <p:sp>
          <p:nvSpPr>
            <p:cNvPr id="20494" name="Line 144"/>
            <p:cNvSpPr>
              <a:spLocks noChangeShapeType="1"/>
            </p:cNvSpPr>
            <p:nvPr/>
          </p:nvSpPr>
          <p:spPr bwMode="auto">
            <a:xfrm>
              <a:off x="3261" y="1696"/>
              <a:ext cx="14" cy="1"/>
            </a:xfrm>
            <a:prstGeom prst="line">
              <a:avLst/>
            </a:prstGeom>
            <a:noFill/>
            <a:ln w="0">
              <a:solidFill>
                <a:srgbClr val="000000"/>
              </a:solidFill>
              <a:round/>
              <a:headEnd/>
              <a:tailEnd/>
            </a:ln>
          </p:spPr>
          <p:txBody>
            <a:bodyPr/>
            <a:lstStyle/>
            <a:p>
              <a:endParaRPr lang="en-US"/>
            </a:p>
          </p:txBody>
        </p:sp>
        <p:sp>
          <p:nvSpPr>
            <p:cNvPr id="20495" name="Line 145"/>
            <p:cNvSpPr>
              <a:spLocks noChangeShapeType="1"/>
            </p:cNvSpPr>
            <p:nvPr/>
          </p:nvSpPr>
          <p:spPr bwMode="auto">
            <a:xfrm>
              <a:off x="3261" y="1516"/>
              <a:ext cx="14" cy="1"/>
            </a:xfrm>
            <a:prstGeom prst="line">
              <a:avLst/>
            </a:prstGeom>
            <a:noFill/>
            <a:ln w="0">
              <a:solidFill>
                <a:srgbClr val="000000"/>
              </a:solidFill>
              <a:round/>
              <a:headEnd/>
              <a:tailEnd/>
            </a:ln>
          </p:spPr>
          <p:txBody>
            <a:bodyPr/>
            <a:lstStyle/>
            <a:p>
              <a:endParaRPr lang="en-US"/>
            </a:p>
          </p:txBody>
        </p:sp>
        <p:sp>
          <p:nvSpPr>
            <p:cNvPr id="20496" name="Line 146"/>
            <p:cNvSpPr>
              <a:spLocks noChangeShapeType="1"/>
            </p:cNvSpPr>
            <p:nvPr/>
          </p:nvSpPr>
          <p:spPr bwMode="auto">
            <a:xfrm>
              <a:off x="3261" y="1337"/>
              <a:ext cx="14" cy="1"/>
            </a:xfrm>
            <a:prstGeom prst="line">
              <a:avLst/>
            </a:prstGeom>
            <a:noFill/>
            <a:ln w="0">
              <a:solidFill>
                <a:srgbClr val="000000"/>
              </a:solidFill>
              <a:round/>
              <a:headEnd/>
              <a:tailEnd/>
            </a:ln>
          </p:spPr>
          <p:txBody>
            <a:bodyPr/>
            <a:lstStyle/>
            <a:p>
              <a:endParaRPr lang="en-US"/>
            </a:p>
          </p:txBody>
        </p:sp>
        <p:sp>
          <p:nvSpPr>
            <p:cNvPr id="20497" name="Line 147"/>
            <p:cNvSpPr>
              <a:spLocks noChangeShapeType="1"/>
            </p:cNvSpPr>
            <p:nvPr/>
          </p:nvSpPr>
          <p:spPr bwMode="auto">
            <a:xfrm>
              <a:off x="3261" y="1157"/>
              <a:ext cx="14" cy="1"/>
            </a:xfrm>
            <a:prstGeom prst="line">
              <a:avLst/>
            </a:prstGeom>
            <a:noFill/>
            <a:ln w="0">
              <a:solidFill>
                <a:srgbClr val="000000"/>
              </a:solidFill>
              <a:round/>
              <a:headEnd/>
              <a:tailEnd/>
            </a:ln>
          </p:spPr>
          <p:txBody>
            <a:bodyPr/>
            <a:lstStyle/>
            <a:p>
              <a:endParaRPr lang="en-US"/>
            </a:p>
          </p:txBody>
        </p:sp>
        <p:sp>
          <p:nvSpPr>
            <p:cNvPr id="20498" name="Line 148"/>
            <p:cNvSpPr>
              <a:spLocks noChangeShapeType="1"/>
            </p:cNvSpPr>
            <p:nvPr/>
          </p:nvSpPr>
          <p:spPr bwMode="auto">
            <a:xfrm flipV="1">
              <a:off x="3275" y="2947"/>
              <a:ext cx="1" cy="24"/>
            </a:xfrm>
            <a:prstGeom prst="line">
              <a:avLst/>
            </a:prstGeom>
            <a:noFill/>
            <a:ln w="0">
              <a:solidFill>
                <a:srgbClr val="000000"/>
              </a:solidFill>
              <a:round/>
              <a:headEnd/>
              <a:tailEnd/>
            </a:ln>
          </p:spPr>
          <p:txBody>
            <a:bodyPr/>
            <a:lstStyle/>
            <a:p>
              <a:endParaRPr lang="en-US"/>
            </a:p>
          </p:txBody>
        </p:sp>
        <p:sp>
          <p:nvSpPr>
            <p:cNvPr id="20499" name="Line 149"/>
            <p:cNvSpPr>
              <a:spLocks noChangeShapeType="1"/>
            </p:cNvSpPr>
            <p:nvPr/>
          </p:nvSpPr>
          <p:spPr bwMode="auto">
            <a:xfrm flipV="1">
              <a:off x="3562" y="2947"/>
              <a:ext cx="0" cy="24"/>
            </a:xfrm>
            <a:prstGeom prst="line">
              <a:avLst/>
            </a:prstGeom>
            <a:noFill/>
            <a:ln w="0">
              <a:solidFill>
                <a:srgbClr val="000000"/>
              </a:solidFill>
              <a:round/>
              <a:headEnd/>
              <a:tailEnd/>
            </a:ln>
          </p:spPr>
          <p:txBody>
            <a:bodyPr/>
            <a:lstStyle/>
            <a:p>
              <a:endParaRPr lang="en-US"/>
            </a:p>
          </p:txBody>
        </p:sp>
        <p:sp>
          <p:nvSpPr>
            <p:cNvPr id="20500" name="Line 150"/>
            <p:cNvSpPr>
              <a:spLocks noChangeShapeType="1"/>
            </p:cNvSpPr>
            <p:nvPr/>
          </p:nvSpPr>
          <p:spPr bwMode="auto">
            <a:xfrm flipV="1">
              <a:off x="3848" y="2947"/>
              <a:ext cx="1" cy="24"/>
            </a:xfrm>
            <a:prstGeom prst="line">
              <a:avLst/>
            </a:prstGeom>
            <a:noFill/>
            <a:ln w="0">
              <a:solidFill>
                <a:srgbClr val="000000"/>
              </a:solidFill>
              <a:round/>
              <a:headEnd/>
              <a:tailEnd/>
            </a:ln>
          </p:spPr>
          <p:txBody>
            <a:bodyPr/>
            <a:lstStyle/>
            <a:p>
              <a:endParaRPr lang="en-US"/>
            </a:p>
          </p:txBody>
        </p:sp>
        <p:sp>
          <p:nvSpPr>
            <p:cNvPr id="20501" name="Line 151"/>
            <p:cNvSpPr>
              <a:spLocks noChangeShapeType="1"/>
            </p:cNvSpPr>
            <p:nvPr/>
          </p:nvSpPr>
          <p:spPr bwMode="auto">
            <a:xfrm flipV="1">
              <a:off x="4135" y="2947"/>
              <a:ext cx="1" cy="24"/>
            </a:xfrm>
            <a:prstGeom prst="line">
              <a:avLst/>
            </a:prstGeom>
            <a:noFill/>
            <a:ln w="0">
              <a:solidFill>
                <a:srgbClr val="000000"/>
              </a:solidFill>
              <a:round/>
              <a:headEnd/>
              <a:tailEnd/>
            </a:ln>
          </p:spPr>
          <p:txBody>
            <a:bodyPr/>
            <a:lstStyle/>
            <a:p>
              <a:endParaRPr lang="en-US"/>
            </a:p>
          </p:txBody>
        </p:sp>
        <p:sp>
          <p:nvSpPr>
            <p:cNvPr id="20502" name="Line 152"/>
            <p:cNvSpPr>
              <a:spLocks noChangeShapeType="1"/>
            </p:cNvSpPr>
            <p:nvPr/>
          </p:nvSpPr>
          <p:spPr bwMode="auto">
            <a:xfrm flipV="1">
              <a:off x="4425" y="2947"/>
              <a:ext cx="1" cy="24"/>
            </a:xfrm>
            <a:prstGeom prst="line">
              <a:avLst/>
            </a:prstGeom>
            <a:noFill/>
            <a:ln w="0">
              <a:solidFill>
                <a:srgbClr val="000000"/>
              </a:solidFill>
              <a:round/>
              <a:headEnd/>
              <a:tailEnd/>
            </a:ln>
          </p:spPr>
          <p:txBody>
            <a:bodyPr/>
            <a:lstStyle/>
            <a:p>
              <a:endParaRPr lang="en-US"/>
            </a:p>
          </p:txBody>
        </p:sp>
        <p:sp>
          <p:nvSpPr>
            <p:cNvPr id="20503" name="Line 153"/>
            <p:cNvSpPr>
              <a:spLocks noChangeShapeType="1"/>
            </p:cNvSpPr>
            <p:nvPr/>
          </p:nvSpPr>
          <p:spPr bwMode="auto">
            <a:xfrm flipV="1">
              <a:off x="4712" y="2947"/>
              <a:ext cx="0" cy="24"/>
            </a:xfrm>
            <a:prstGeom prst="line">
              <a:avLst/>
            </a:prstGeom>
            <a:noFill/>
            <a:ln w="0">
              <a:solidFill>
                <a:srgbClr val="000000"/>
              </a:solidFill>
              <a:round/>
              <a:headEnd/>
              <a:tailEnd/>
            </a:ln>
          </p:spPr>
          <p:txBody>
            <a:bodyPr/>
            <a:lstStyle/>
            <a:p>
              <a:endParaRPr lang="en-US"/>
            </a:p>
          </p:txBody>
        </p:sp>
        <p:sp>
          <p:nvSpPr>
            <p:cNvPr id="20504" name="Line 154"/>
            <p:cNvSpPr>
              <a:spLocks noChangeShapeType="1"/>
            </p:cNvSpPr>
            <p:nvPr/>
          </p:nvSpPr>
          <p:spPr bwMode="auto">
            <a:xfrm flipV="1">
              <a:off x="4998" y="2947"/>
              <a:ext cx="1" cy="24"/>
            </a:xfrm>
            <a:prstGeom prst="line">
              <a:avLst/>
            </a:prstGeom>
            <a:noFill/>
            <a:ln w="0">
              <a:solidFill>
                <a:srgbClr val="000000"/>
              </a:solidFill>
              <a:round/>
              <a:headEnd/>
              <a:tailEnd/>
            </a:ln>
          </p:spPr>
          <p:txBody>
            <a:bodyPr/>
            <a:lstStyle/>
            <a:p>
              <a:endParaRPr lang="en-US"/>
            </a:p>
          </p:txBody>
        </p:sp>
        <p:sp>
          <p:nvSpPr>
            <p:cNvPr id="20505" name="Line 155"/>
            <p:cNvSpPr>
              <a:spLocks noChangeShapeType="1"/>
            </p:cNvSpPr>
            <p:nvPr/>
          </p:nvSpPr>
          <p:spPr bwMode="auto">
            <a:xfrm flipV="1">
              <a:off x="5285" y="2947"/>
              <a:ext cx="1" cy="24"/>
            </a:xfrm>
            <a:prstGeom prst="line">
              <a:avLst/>
            </a:prstGeom>
            <a:noFill/>
            <a:ln w="0">
              <a:solidFill>
                <a:srgbClr val="000000"/>
              </a:solidFill>
              <a:round/>
              <a:headEnd/>
              <a:tailEnd/>
            </a:ln>
          </p:spPr>
          <p:txBody>
            <a:bodyPr/>
            <a:lstStyle/>
            <a:p>
              <a:endParaRPr lang="en-US"/>
            </a:p>
          </p:txBody>
        </p:sp>
        <p:sp>
          <p:nvSpPr>
            <p:cNvPr id="20506" name="Line 156"/>
            <p:cNvSpPr>
              <a:spLocks noChangeShapeType="1"/>
            </p:cNvSpPr>
            <p:nvPr/>
          </p:nvSpPr>
          <p:spPr bwMode="auto">
            <a:xfrm flipV="1">
              <a:off x="3275" y="2025"/>
              <a:ext cx="73" cy="30"/>
            </a:xfrm>
            <a:prstGeom prst="line">
              <a:avLst/>
            </a:prstGeom>
            <a:noFill/>
            <a:ln w="9525">
              <a:solidFill>
                <a:srgbClr val="000080"/>
              </a:solidFill>
              <a:round/>
              <a:headEnd/>
              <a:tailEnd/>
            </a:ln>
          </p:spPr>
          <p:txBody>
            <a:bodyPr/>
            <a:lstStyle/>
            <a:p>
              <a:endParaRPr lang="en-US"/>
            </a:p>
          </p:txBody>
        </p:sp>
        <p:sp>
          <p:nvSpPr>
            <p:cNvPr id="20507" name="Line 157"/>
            <p:cNvSpPr>
              <a:spLocks noChangeShapeType="1"/>
            </p:cNvSpPr>
            <p:nvPr/>
          </p:nvSpPr>
          <p:spPr bwMode="auto">
            <a:xfrm flipV="1">
              <a:off x="3348" y="2001"/>
              <a:ext cx="70" cy="24"/>
            </a:xfrm>
            <a:prstGeom prst="line">
              <a:avLst/>
            </a:prstGeom>
            <a:noFill/>
            <a:ln w="9525">
              <a:solidFill>
                <a:srgbClr val="000080"/>
              </a:solidFill>
              <a:round/>
              <a:headEnd/>
              <a:tailEnd/>
            </a:ln>
          </p:spPr>
          <p:txBody>
            <a:bodyPr/>
            <a:lstStyle/>
            <a:p>
              <a:endParaRPr lang="en-US"/>
            </a:p>
          </p:txBody>
        </p:sp>
        <p:sp>
          <p:nvSpPr>
            <p:cNvPr id="20508" name="Line 158"/>
            <p:cNvSpPr>
              <a:spLocks noChangeShapeType="1"/>
            </p:cNvSpPr>
            <p:nvPr/>
          </p:nvSpPr>
          <p:spPr bwMode="auto">
            <a:xfrm flipV="1">
              <a:off x="3418" y="1977"/>
              <a:ext cx="74" cy="24"/>
            </a:xfrm>
            <a:prstGeom prst="line">
              <a:avLst/>
            </a:prstGeom>
            <a:noFill/>
            <a:ln w="9525">
              <a:solidFill>
                <a:srgbClr val="000080"/>
              </a:solidFill>
              <a:round/>
              <a:headEnd/>
              <a:tailEnd/>
            </a:ln>
          </p:spPr>
          <p:txBody>
            <a:bodyPr/>
            <a:lstStyle/>
            <a:p>
              <a:endParaRPr lang="en-US"/>
            </a:p>
          </p:txBody>
        </p:sp>
        <p:sp>
          <p:nvSpPr>
            <p:cNvPr id="20509" name="Line 159"/>
            <p:cNvSpPr>
              <a:spLocks noChangeShapeType="1"/>
            </p:cNvSpPr>
            <p:nvPr/>
          </p:nvSpPr>
          <p:spPr bwMode="auto">
            <a:xfrm flipV="1">
              <a:off x="3492" y="1953"/>
              <a:ext cx="70" cy="24"/>
            </a:xfrm>
            <a:prstGeom prst="line">
              <a:avLst/>
            </a:prstGeom>
            <a:noFill/>
            <a:ln w="9525">
              <a:solidFill>
                <a:srgbClr val="000080"/>
              </a:solidFill>
              <a:round/>
              <a:headEnd/>
              <a:tailEnd/>
            </a:ln>
          </p:spPr>
          <p:txBody>
            <a:bodyPr/>
            <a:lstStyle/>
            <a:p>
              <a:endParaRPr lang="en-US"/>
            </a:p>
          </p:txBody>
        </p:sp>
        <p:sp>
          <p:nvSpPr>
            <p:cNvPr id="20510" name="Line 160"/>
            <p:cNvSpPr>
              <a:spLocks noChangeShapeType="1"/>
            </p:cNvSpPr>
            <p:nvPr/>
          </p:nvSpPr>
          <p:spPr bwMode="auto">
            <a:xfrm flipV="1">
              <a:off x="3562" y="1929"/>
              <a:ext cx="73" cy="24"/>
            </a:xfrm>
            <a:prstGeom prst="line">
              <a:avLst/>
            </a:prstGeom>
            <a:noFill/>
            <a:ln w="9525">
              <a:solidFill>
                <a:srgbClr val="000080"/>
              </a:solidFill>
              <a:round/>
              <a:headEnd/>
              <a:tailEnd/>
            </a:ln>
          </p:spPr>
          <p:txBody>
            <a:bodyPr/>
            <a:lstStyle/>
            <a:p>
              <a:endParaRPr lang="en-US"/>
            </a:p>
          </p:txBody>
        </p:sp>
        <p:sp>
          <p:nvSpPr>
            <p:cNvPr id="20511" name="Line 161"/>
            <p:cNvSpPr>
              <a:spLocks noChangeShapeType="1"/>
            </p:cNvSpPr>
            <p:nvPr/>
          </p:nvSpPr>
          <p:spPr bwMode="auto">
            <a:xfrm flipV="1">
              <a:off x="3635" y="1905"/>
              <a:ext cx="70" cy="24"/>
            </a:xfrm>
            <a:prstGeom prst="line">
              <a:avLst/>
            </a:prstGeom>
            <a:noFill/>
            <a:ln w="9525">
              <a:solidFill>
                <a:srgbClr val="000080"/>
              </a:solidFill>
              <a:round/>
              <a:headEnd/>
              <a:tailEnd/>
            </a:ln>
          </p:spPr>
          <p:txBody>
            <a:bodyPr/>
            <a:lstStyle/>
            <a:p>
              <a:endParaRPr lang="en-US"/>
            </a:p>
          </p:txBody>
        </p:sp>
        <p:sp>
          <p:nvSpPr>
            <p:cNvPr id="20512" name="Line 162"/>
            <p:cNvSpPr>
              <a:spLocks noChangeShapeType="1"/>
            </p:cNvSpPr>
            <p:nvPr/>
          </p:nvSpPr>
          <p:spPr bwMode="auto">
            <a:xfrm flipV="1">
              <a:off x="3705" y="1881"/>
              <a:ext cx="73" cy="24"/>
            </a:xfrm>
            <a:prstGeom prst="line">
              <a:avLst/>
            </a:prstGeom>
            <a:noFill/>
            <a:ln w="9525">
              <a:solidFill>
                <a:srgbClr val="000080"/>
              </a:solidFill>
              <a:round/>
              <a:headEnd/>
              <a:tailEnd/>
            </a:ln>
          </p:spPr>
          <p:txBody>
            <a:bodyPr/>
            <a:lstStyle/>
            <a:p>
              <a:endParaRPr lang="en-US"/>
            </a:p>
          </p:txBody>
        </p:sp>
        <p:sp>
          <p:nvSpPr>
            <p:cNvPr id="20513" name="Line 163"/>
            <p:cNvSpPr>
              <a:spLocks noChangeShapeType="1"/>
            </p:cNvSpPr>
            <p:nvPr/>
          </p:nvSpPr>
          <p:spPr bwMode="auto">
            <a:xfrm flipV="1">
              <a:off x="3778" y="1857"/>
              <a:ext cx="70" cy="24"/>
            </a:xfrm>
            <a:prstGeom prst="line">
              <a:avLst/>
            </a:prstGeom>
            <a:noFill/>
            <a:ln w="9525">
              <a:solidFill>
                <a:srgbClr val="000080"/>
              </a:solidFill>
              <a:round/>
              <a:headEnd/>
              <a:tailEnd/>
            </a:ln>
          </p:spPr>
          <p:txBody>
            <a:bodyPr/>
            <a:lstStyle/>
            <a:p>
              <a:endParaRPr lang="en-US"/>
            </a:p>
          </p:txBody>
        </p:sp>
        <p:sp>
          <p:nvSpPr>
            <p:cNvPr id="20514" name="Line 164"/>
            <p:cNvSpPr>
              <a:spLocks noChangeShapeType="1"/>
            </p:cNvSpPr>
            <p:nvPr/>
          </p:nvSpPr>
          <p:spPr bwMode="auto">
            <a:xfrm flipV="1">
              <a:off x="3848" y="1833"/>
              <a:ext cx="74" cy="24"/>
            </a:xfrm>
            <a:prstGeom prst="line">
              <a:avLst/>
            </a:prstGeom>
            <a:noFill/>
            <a:ln w="9525">
              <a:solidFill>
                <a:srgbClr val="000080"/>
              </a:solidFill>
              <a:round/>
              <a:headEnd/>
              <a:tailEnd/>
            </a:ln>
          </p:spPr>
          <p:txBody>
            <a:bodyPr/>
            <a:lstStyle/>
            <a:p>
              <a:endParaRPr lang="en-US"/>
            </a:p>
          </p:txBody>
        </p:sp>
        <p:sp>
          <p:nvSpPr>
            <p:cNvPr id="20515" name="Line 165"/>
            <p:cNvSpPr>
              <a:spLocks noChangeShapeType="1"/>
            </p:cNvSpPr>
            <p:nvPr/>
          </p:nvSpPr>
          <p:spPr bwMode="auto">
            <a:xfrm flipV="1">
              <a:off x="3922" y="1809"/>
              <a:ext cx="70" cy="24"/>
            </a:xfrm>
            <a:prstGeom prst="line">
              <a:avLst/>
            </a:prstGeom>
            <a:noFill/>
            <a:ln w="9525">
              <a:solidFill>
                <a:srgbClr val="000080"/>
              </a:solidFill>
              <a:round/>
              <a:headEnd/>
              <a:tailEnd/>
            </a:ln>
          </p:spPr>
          <p:txBody>
            <a:bodyPr/>
            <a:lstStyle/>
            <a:p>
              <a:endParaRPr lang="en-US"/>
            </a:p>
          </p:txBody>
        </p:sp>
        <p:sp>
          <p:nvSpPr>
            <p:cNvPr id="20516" name="Line 166"/>
            <p:cNvSpPr>
              <a:spLocks noChangeShapeType="1"/>
            </p:cNvSpPr>
            <p:nvPr/>
          </p:nvSpPr>
          <p:spPr bwMode="auto">
            <a:xfrm flipV="1">
              <a:off x="3992" y="1786"/>
              <a:ext cx="73" cy="23"/>
            </a:xfrm>
            <a:prstGeom prst="line">
              <a:avLst/>
            </a:prstGeom>
            <a:noFill/>
            <a:ln w="9525">
              <a:solidFill>
                <a:srgbClr val="000080"/>
              </a:solidFill>
              <a:round/>
              <a:headEnd/>
              <a:tailEnd/>
            </a:ln>
          </p:spPr>
          <p:txBody>
            <a:bodyPr/>
            <a:lstStyle/>
            <a:p>
              <a:endParaRPr lang="en-US"/>
            </a:p>
          </p:txBody>
        </p:sp>
        <p:sp>
          <p:nvSpPr>
            <p:cNvPr id="20517" name="Line 167"/>
            <p:cNvSpPr>
              <a:spLocks noChangeShapeType="1"/>
            </p:cNvSpPr>
            <p:nvPr/>
          </p:nvSpPr>
          <p:spPr bwMode="auto">
            <a:xfrm flipV="1">
              <a:off x="4065" y="1762"/>
              <a:ext cx="70" cy="24"/>
            </a:xfrm>
            <a:prstGeom prst="line">
              <a:avLst/>
            </a:prstGeom>
            <a:noFill/>
            <a:ln w="9525">
              <a:solidFill>
                <a:srgbClr val="000080"/>
              </a:solidFill>
              <a:round/>
              <a:headEnd/>
              <a:tailEnd/>
            </a:ln>
          </p:spPr>
          <p:txBody>
            <a:bodyPr/>
            <a:lstStyle/>
            <a:p>
              <a:endParaRPr lang="en-US"/>
            </a:p>
          </p:txBody>
        </p:sp>
        <p:sp>
          <p:nvSpPr>
            <p:cNvPr id="20518" name="Line 168"/>
            <p:cNvSpPr>
              <a:spLocks noChangeShapeType="1"/>
            </p:cNvSpPr>
            <p:nvPr/>
          </p:nvSpPr>
          <p:spPr bwMode="auto">
            <a:xfrm flipV="1">
              <a:off x="4135" y="1738"/>
              <a:ext cx="73" cy="24"/>
            </a:xfrm>
            <a:prstGeom prst="line">
              <a:avLst/>
            </a:prstGeom>
            <a:noFill/>
            <a:ln w="9525">
              <a:solidFill>
                <a:srgbClr val="000080"/>
              </a:solidFill>
              <a:round/>
              <a:headEnd/>
              <a:tailEnd/>
            </a:ln>
          </p:spPr>
          <p:txBody>
            <a:bodyPr/>
            <a:lstStyle/>
            <a:p>
              <a:endParaRPr lang="en-US"/>
            </a:p>
          </p:txBody>
        </p:sp>
        <p:sp>
          <p:nvSpPr>
            <p:cNvPr id="20519" name="Line 169"/>
            <p:cNvSpPr>
              <a:spLocks noChangeShapeType="1"/>
            </p:cNvSpPr>
            <p:nvPr/>
          </p:nvSpPr>
          <p:spPr bwMode="auto">
            <a:xfrm flipV="1">
              <a:off x="4208" y="1714"/>
              <a:ext cx="74" cy="24"/>
            </a:xfrm>
            <a:prstGeom prst="line">
              <a:avLst/>
            </a:prstGeom>
            <a:noFill/>
            <a:ln w="9525">
              <a:solidFill>
                <a:srgbClr val="000080"/>
              </a:solidFill>
              <a:round/>
              <a:headEnd/>
              <a:tailEnd/>
            </a:ln>
          </p:spPr>
          <p:txBody>
            <a:bodyPr/>
            <a:lstStyle/>
            <a:p>
              <a:endParaRPr lang="en-US"/>
            </a:p>
          </p:txBody>
        </p:sp>
        <p:sp>
          <p:nvSpPr>
            <p:cNvPr id="20520" name="Line 170"/>
            <p:cNvSpPr>
              <a:spLocks noChangeShapeType="1"/>
            </p:cNvSpPr>
            <p:nvPr/>
          </p:nvSpPr>
          <p:spPr bwMode="auto">
            <a:xfrm flipV="1">
              <a:off x="4282" y="1690"/>
              <a:ext cx="70" cy="24"/>
            </a:xfrm>
            <a:prstGeom prst="line">
              <a:avLst/>
            </a:prstGeom>
            <a:noFill/>
            <a:ln w="9525">
              <a:solidFill>
                <a:srgbClr val="000080"/>
              </a:solidFill>
              <a:round/>
              <a:headEnd/>
              <a:tailEnd/>
            </a:ln>
          </p:spPr>
          <p:txBody>
            <a:bodyPr/>
            <a:lstStyle/>
            <a:p>
              <a:endParaRPr lang="en-US"/>
            </a:p>
          </p:txBody>
        </p:sp>
        <p:sp>
          <p:nvSpPr>
            <p:cNvPr id="20521" name="Line 171"/>
            <p:cNvSpPr>
              <a:spLocks noChangeShapeType="1"/>
            </p:cNvSpPr>
            <p:nvPr/>
          </p:nvSpPr>
          <p:spPr bwMode="auto">
            <a:xfrm flipV="1">
              <a:off x="4352" y="1666"/>
              <a:ext cx="73" cy="24"/>
            </a:xfrm>
            <a:prstGeom prst="line">
              <a:avLst/>
            </a:prstGeom>
            <a:noFill/>
            <a:ln w="9525">
              <a:solidFill>
                <a:srgbClr val="000080"/>
              </a:solidFill>
              <a:round/>
              <a:headEnd/>
              <a:tailEnd/>
            </a:ln>
          </p:spPr>
          <p:txBody>
            <a:bodyPr/>
            <a:lstStyle/>
            <a:p>
              <a:endParaRPr lang="en-US"/>
            </a:p>
          </p:txBody>
        </p:sp>
        <p:sp>
          <p:nvSpPr>
            <p:cNvPr id="20522" name="Line 172"/>
            <p:cNvSpPr>
              <a:spLocks noChangeShapeType="1"/>
            </p:cNvSpPr>
            <p:nvPr/>
          </p:nvSpPr>
          <p:spPr bwMode="auto">
            <a:xfrm flipV="1">
              <a:off x="4425" y="1642"/>
              <a:ext cx="70" cy="24"/>
            </a:xfrm>
            <a:prstGeom prst="line">
              <a:avLst/>
            </a:prstGeom>
            <a:noFill/>
            <a:ln w="9525">
              <a:solidFill>
                <a:srgbClr val="000080"/>
              </a:solidFill>
              <a:round/>
              <a:headEnd/>
              <a:tailEnd/>
            </a:ln>
          </p:spPr>
          <p:txBody>
            <a:bodyPr/>
            <a:lstStyle/>
            <a:p>
              <a:endParaRPr lang="en-US"/>
            </a:p>
          </p:txBody>
        </p:sp>
        <p:sp>
          <p:nvSpPr>
            <p:cNvPr id="20523" name="Line 173"/>
            <p:cNvSpPr>
              <a:spLocks noChangeShapeType="1"/>
            </p:cNvSpPr>
            <p:nvPr/>
          </p:nvSpPr>
          <p:spPr bwMode="auto">
            <a:xfrm flipV="1">
              <a:off x="4495" y="1612"/>
              <a:ext cx="73" cy="30"/>
            </a:xfrm>
            <a:prstGeom prst="line">
              <a:avLst/>
            </a:prstGeom>
            <a:noFill/>
            <a:ln w="9525">
              <a:solidFill>
                <a:srgbClr val="000080"/>
              </a:solidFill>
              <a:round/>
              <a:headEnd/>
              <a:tailEnd/>
            </a:ln>
          </p:spPr>
          <p:txBody>
            <a:bodyPr/>
            <a:lstStyle/>
            <a:p>
              <a:endParaRPr lang="en-US"/>
            </a:p>
          </p:txBody>
        </p:sp>
        <p:sp>
          <p:nvSpPr>
            <p:cNvPr id="20524" name="Line 174"/>
            <p:cNvSpPr>
              <a:spLocks noChangeShapeType="1"/>
            </p:cNvSpPr>
            <p:nvPr/>
          </p:nvSpPr>
          <p:spPr bwMode="auto">
            <a:xfrm flipV="1">
              <a:off x="4568" y="1588"/>
              <a:ext cx="70" cy="24"/>
            </a:xfrm>
            <a:prstGeom prst="line">
              <a:avLst/>
            </a:prstGeom>
            <a:noFill/>
            <a:ln w="9525">
              <a:solidFill>
                <a:srgbClr val="000080"/>
              </a:solidFill>
              <a:round/>
              <a:headEnd/>
              <a:tailEnd/>
            </a:ln>
          </p:spPr>
          <p:txBody>
            <a:bodyPr/>
            <a:lstStyle/>
            <a:p>
              <a:endParaRPr lang="en-US"/>
            </a:p>
          </p:txBody>
        </p:sp>
        <p:sp>
          <p:nvSpPr>
            <p:cNvPr id="20525" name="Line 175"/>
            <p:cNvSpPr>
              <a:spLocks noChangeShapeType="1"/>
            </p:cNvSpPr>
            <p:nvPr/>
          </p:nvSpPr>
          <p:spPr bwMode="auto">
            <a:xfrm flipV="1">
              <a:off x="4638" y="1564"/>
              <a:ext cx="74" cy="24"/>
            </a:xfrm>
            <a:prstGeom prst="line">
              <a:avLst/>
            </a:prstGeom>
            <a:noFill/>
            <a:ln w="9525">
              <a:solidFill>
                <a:srgbClr val="000080"/>
              </a:solidFill>
              <a:round/>
              <a:headEnd/>
              <a:tailEnd/>
            </a:ln>
          </p:spPr>
          <p:txBody>
            <a:bodyPr/>
            <a:lstStyle/>
            <a:p>
              <a:endParaRPr lang="en-US"/>
            </a:p>
          </p:txBody>
        </p:sp>
        <p:sp>
          <p:nvSpPr>
            <p:cNvPr id="20526" name="Line 176"/>
            <p:cNvSpPr>
              <a:spLocks noChangeShapeType="1"/>
            </p:cNvSpPr>
            <p:nvPr/>
          </p:nvSpPr>
          <p:spPr bwMode="auto">
            <a:xfrm flipV="1">
              <a:off x="4712" y="1540"/>
              <a:ext cx="70" cy="24"/>
            </a:xfrm>
            <a:prstGeom prst="line">
              <a:avLst/>
            </a:prstGeom>
            <a:noFill/>
            <a:ln w="9525">
              <a:solidFill>
                <a:srgbClr val="000080"/>
              </a:solidFill>
              <a:round/>
              <a:headEnd/>
              <a:tailEnd/>
            </a:ln>
          </p:spPr>
          <p:txBody>
            <a:bodyPr/>
            <a:lstStyle/>
            <a:p>
              <a:endParaRPr lang="en-US"/>
            </a:p>
          </p:txBody>
        </p:sp>
        <p:sp>
          <p:nvSpPr>
            <p:cNvPr id="20527" name="Line 177"/>
            <p:cNvSpPr>
              <a:spLocks noChangeShapeType="1"/>
            </p:cNvSpPr>
            <p:nvPr/>
          </p:nvSpPr>
          <p:spPr bwMode="auto">
            <a:xfrm flipV="1">
              <a:off x="4782" y="1516"/>
              <a:ext cx="73" cy="24"/>
            </a:xfrm>
            <a:prstGeom prst="line">
              <a:avLst/>
            </a:prstGeom>
            <a:noFill/>
            <a:ln w="9525">
              <a:solidFill>
                <a:srgbClr val="000080"/>
              </a:solidFill>
              <a:round/>
              <a:headEnd/>
              <a:tailEnd/>
            </a:ln>
          </p:spPr>
          <p:txBody>
            <a:bodyPr/>
            <a:lstStyle/>
            <a:p>
              <a:endParaRPr lang="en-US"/>
            </a:p>
          </p:txBody>
        </p:sp>
        <p:sp>
          <p:nvSpPr>
            <p:cNvPr id="20528" name="Line 178"/>
            <p:cNvSpPr>
              <a:spLocks noChangeShapeType="1"/>
            </p:cNvSpPr>
            <p:nvPr/>
          </p:nvSpPr>
          <p:spPr bwMode="auto">
            <a:xfrm flipV="1">
              <a:off x="4855" y="1492"/>
              <a:ext cx="70" cy="24"/>
            </a:xfrm>
            <a:prstGeom prst="line">
              <a:avLst/>
            </a:prstGeom>
            <a:noFill/>
            <a:ln w="9525">
              <a:solidFill>
                <a:srgbClr val="000080"/>
              </a:solidFill>
              <a:round/>
              <a:headEnd/>
              <a:tailEnd/>
            </a:ln>
          </p:spPr>
          <p:txBody>
            <a:bodyPr/>
            <a:lstStyle/>
            <a:p>
              <a:endParaRPr lang="en-US"/>
            </a:p>
          </p:txBody>
        </p:sp>
        <p:sp>
          <p:nvSpPr>
            <p:cNvPr id="20529" name="Line 179"/>
            <p:cNvSpPr>
              <a:spLocks noChangeShapeType="1"/>
            </p:cNvSpPr>
            <p:nvPr/>
          </p:nvSpPr>
          <p:spPr bwMode="auto">
            <a:xfrm flipV="1">
              <a:off x="4925" y="1468"/>
              <a:ext cx="73" cy="24"/>
            </a:xfrm>
            <a:prstGeom prst="line">
              <a:avLst/>
            </a:prstGeom>
            <a:noFill/>
            <a:ln w="9525">
              <a:solidFill>
                <a:srgbClr val="000080"/>
              </a:solidFill>
              <a:round/>
              <a:headEnd/>
              <a:tailEnd/>
            </a:ln>
          </p:spPr>
          <p:txBody>
            <a:bodyPr/>
            <a:lstStyle/>
            <a:p>
              <a:endParaRPr lang="en-US"/>
            </a:p>
          </p:txBody>
        </p:sp>
        <p:sp>
          <p:nvSpPr>
            <p:cNvPr id="20530" name="Line 180"/>
            <p:cNvSpPr>
              <a:spLocks noChangeShapeType="1"/>
            </p:cNvSpPr>
            <p:nvPr/>
          </p:nvSpPr>
          <p:spPr bwMode="auto">
            <a:xfrm flipV="1">
              <a:off x="4998" y="1444"/>
              <a:ext cx="70" cy="24"/>
            </a:xfrm>
            <a:prstGeom prst="line">
              <a:avLst/>
            </a:prstGeom>
            <a:noFill/>
            <a:ln w="9525">
              <a:solidFill>
                <a:srgbClr val="000080"/>
              </a:solidFill>
              <a:round/>
              <a:headEnd/>
              <a:tailEnd/>
            </a:ln>
          </p:spPr>
          <p:txBody>
            <a:bodyPr/>
            <a:lstStyle/>
            <a:p>
              <a:endParaRPr lang="en-US"/>
            </a:p>
          </p:txBody>
        </p:sp>
        <p:sp>
          <p:nvSpPr>
            <p:cNvPr id="20531" name="Line 181"/>
            <p:cNvSpPr>
              <a:spLocks noChangeShapeType="1"/>
            </p:cNvSpPr>
            <p:nvPr/>
          </p:nvSpPr>
          <p:spPr bwMode="auto">
            <a:xfrm flipV="1">
              <a:off x="5068" y="1420"/>
              <a:ext cx="74" cy="24"/>
            </a:xfrm>
            <a:prstGeom prst="line">
              <a:avLst/>
            </a:prstGeom>
            <a:noFill/>
            <a:ln w="9525">
              <a:solidFill>
                <a:srgbClr val="000080"/>
              </a:solidFill>
              <a:round/>
              <a:headEnd/>
              <a:tailEnd/>
            </a:ln>
          </p:spPr>
          <p:txBody>
            <a:bodyPr/>
            <a:lstStyle/>
            <a:p>
              <a:endParaRPr lang="en-US"/>
            </a:p>
          </p:txBody>
        </p:sp>
        <p:sp>
          <p:nvSpPr>
            <p:cNvPr id="20532" name="Line 182"/>
            <p:cNvSpPr>
              <a:spLocks noChangeShapeType="1"/>
            </p:cNvSpPr>
            <p:nvPr/>
          </p:nvSpPr>
          <p:spPr bwMode="auto">
            <a:xfrm flipV="1">
              <a:off x="5142" y="1396"/>
              <a:ext cx="70" cy="24"/>
            </a:xfrm>
            <a:prstGeom prst="line">
              <a:avLst/>
            </a:prstGeom>
            <a:noFill/>
            <a:ln w="9525">
              <a:solidFill>
                <a:srgbClr val="000080"/>
              </a:solidFill>
              <a:round/>
              <a:headEnd/>
              <a:tailEnd/>
            </a:ln>
          </p:spPr>
          <p:txBody>
            <a:bodyPr/>
            <a:lstStyle/>
            <a:p>
              <a:endParaRPr lang="en-US"/>
            </a:p>
          </p:txBody>
        </p:sp>
        <p:sp>
          <p:nvSpPr>
            <p:cNvPr id="20533" name="Line 183"/>
            <p:cNvSpPr>
              <a:spLocks noChangeShapeType="1"/>
            </p:cNvSpPr>
            <p:nvPr/>
          </p:nvSpPr>
          <p:spPr bwMode="auto">
            <a:xfrm flipV="1">
              <a:off x="5212" y="1373"/>
              <a:ext cx="73" cy="23"/>
            </a:xfrm>
            <a:prstGeom prst="line">
              <a:avLst/>
            </a:prstGeom>
            <a:noFill/>
            <a:ln w="9525">
              <a:solidFill>
                <a:srgbClr val="000080"/>
              </a:solidFill>
              <a:round/>
              <a:headEnd/>
              <a:tailEnd/>
            </a:ln>
          </p:spPr>
          <p:txBody>
            <a:bodyPr/>
            <a:lstStyle/>
            <a:p>
              <a:endParaRPr lang="en-US"/>
            </a:p>
          </p:txBody>
        </p:sp>
        <p:sp>
          <p:nvSpPr>
            <p:cNvPr id="20534" name="Rectangle 184"/>
            <p:cNvSpPr>
              <a:spLocks noChangeArrowheads="1"/>
            </p:cNvSpPr>
            <p:nvPr/>
          </p:nvSpPr>
          <p:spPr bwMode="auto">
            <a:xfrm>
              <a:off x="3124" y="2899"/>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5" name="Rectangle 185"/>
            <p:cNvSpPr>
              <a:spLocks noChangeArrowheads="1"/>
            </p:cNvSpPr>
            <p:nvPr/>
          </p:nvSpPr>
          <p:spPr bwMode="auto">
            <a:xfrm>
              <a:off x="3264" y="3013"/>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6" name="Line 186"/>
            <p:cNvSpPr>
              <a:spLocks noChangeShapeType="1"/>
            </p:cNvSpPr>
            <p:nvPr/>
          </p:nvSpPr>
          <p:spPr bwMode="auto">
            <a:xfrm>
              <a:off x="5280" y="2947"/>
              <a:ext cx="14" cy="1"/>
            </a:xfrm>
            <a:prstGeom prst="line">
              <a:avLst/>
            </a:prstGeom>
            <a:noFill/>
            <a:ln w="0">
              <a:solidFill>
                <a:srgbClr val="000000"/>
              </a:solidFill>
              <a:round/>
              <a:headEnd/>
              <a:tailEnd/>
            </a:ln>
          </p:spPr>
          <p:txBody>
            <a:bodyPr/>
            <a:lstStyle/>
            <a:p>
              <a:endParaRPr lang="en-US"/>
            </a:p>
          </p:txBody>
        </p:sp>
        <p:sp>
          <p:nvSpPr>
            <p:cNvPr id="20537" name="Line 187"/>
            <p:cNvSpPr>
              <a:spLocks noChangeShapeType="1"/>
            </p:cNvSpPr>
            <p:nvPr/>
          </p:nvSpPr>
          <p:spPr bwMode="auto">
            <a:xfrm>
              <a:off x="5280" y="2588"/>
              <a:ext cx="14" cy="1"/>
            </a:xfrm>
            <a:prstGeom prst="line">
              <a:avLst/>
            </a:prstGeom>
            <a:noFill/>
            <a:ln w="0">
              <a:solidFill>
                <a:srgbClr val="000000"/>
              </a:solidFill>
              <a:round/>
              <a:headEnd/>
              <a:tailEnd/>
            </a:ln>
          </p:spPr>
          <p:txBody>
            <a:bodyPr/>
            <a:lstStyle/>
            <a:p>
              <a:endParaRPr lang="en-US"/>
            </a:p>
          </p:txBody>
        </p:sp>
        <p:sp>
          <p:nvSpPr>
            <p:cNvPr id="20538" name="Line 188"/>
            <p:cNvSpPr>
              <a:spLocks noChangeShapeType="1"/>
            </p:cNvSpPr>
            <p:nvPr/>
          </p:nvSpPr>
          <p:spPr bwMode="auto">
            <a:xfrm>
              <a:off x="5280" y="2228"/>
              <a:ext cx="14" cy="1"/>
            </a:xfrm>
            <a:prstGeom prst="line">
              <a:avLst/>
            </a:prstGeom>
            <a:noFill/>
            <a:ln w="0">
              <a:solidFill>
                <a:srgbClr val="000000"/>
              </a:solidFill>
              <a:round/>
              <a:headEnd/>
              <a:tailEnd/>
            </a:ln>
          </p:spPr>
          <p:txBody>
            <a:bodyPr/>
            <a:lstStyle/>
            <a:p>
              <a:endParaRPr lang="en-US"/>
            </a:p>
          </p:txBody>
        </p:sp>
        <p:sp>
          <p:nvSpPr>
            <p:cNvPr id="20539" name="Line 189"/>
            <p:cNvSpPr>
              <a:spLocks noChangeShapeType="1"/>
            </p:cNvSpPr>
            <p:nvPr/>
          </p:nvSpPr>
          <p:spPr bwMode="auto">
            <a:xfrm>
              <a:off x="5280" y="1875"/>
              <a:ext cx="14" cy="1"/>
            </a:xfrm>
            <a:prstGeom prst="line">
              <a:avLst/>
            </a:prstGeom>
            <a:noFill/>
            <a:ln w="0">
              <a:solidFill>
                <a:srgbClr val="000000"/>
              </a:solidFill>
              <a:round/>
              <a:headEnd/>
              <a:tailEnd/>
            </a:ln>
          </p:spPr>
          <p:txBody>
            <a:bodyPr/>
            <a:lstStyle/>
            <a:p>
              <a:endParaRPr lang="en-US"/>
            </a:p>
          </p:txBody>
        </p:sp>
        <p:sp>
          <p:nvSpPr>
            <p:cNvPr id="20540" name="Line 190"/>
            <p:cNvSpPr>
              <a:spLocks noChangeShapeType="1"/>
            </p:cNvSpPr>
            <p:nvPr/>
          </p:nvSpPr>
          <p:spPr bwMode="auto">
            <a:xfrm>
              <a:off x="5280" y="1516"/>
              <a:ext cx="14" cy="1"/>
            </a:xfrm>
            <a:prstGeom prst="line">
              <a:avLst/>
            </a:prstGeom>
            <a:noFill/>
            <a:ln w="0">
              <a:solidFill>
                <a:srgbClr val="000000"/>
              </a:solidFill>
              <a:round/>
              <a:headEnd/>
              <a:tailEnd/>
            </a:ln>
          </p:spPr>
          <p:txBody>
            <a:bodyPr/>
            <a:lstStyle/>
            <a:p>
              <a:endParaRPr lang="en-US"/>
            </a:p>
          </p:txBody>
        </p:sp>
        <p:sp>
          <p:nvSpPr>
            <p:cNvPr id="20541" name="Line 191"/>
            <p:cNvSpPr>
              <a:spLocks noChangeShapeType="1"/>
            </p:cNvSpPr>
            <p:nvPr/>
          </p:nvSpPr>
          <p:spPr bwMode="auto">
            <a:xfrm>
              <a:off x="5280" y="1157"/>
              <a:ext cx="14" cy="1"/>
            </a:xfrm>
            <a:prstGeom prst="line">
              <a:avLst/>
            </a:prstGeom>
            <a:noFill/>
            <a:ln w="0">
              <a:solidFill>
                <a:srgbClr val="000000"/>
              </a:solidFill>
              <a:round/>
              <a:headEnd/>
              <a:tailEnd/>
            </a:ln>
          </p:spPr>
          <p:txBody>
            <a:bodyPr/>
            <a:lstStyle/>
            <a:p>
              <a:endParaRPr lang="en-US"/>
            </a:p>
          </p:txBody>
        </p:sp>
        <p:sp>
          <p:nvSpPr>
            <p:cNvPr id="20542" name="Rectangle 192"/>
            <p:cNvSpPr>
              <a:spLocks noChangeArrowheads="1"/>
            </p:cNvSpPr>
            <p:nvPr/>
          </p:nvSpPr>
          <p:spPr bwMode="auto">
            <a:xfrm>
              <a:off x="3978" y="3081"/>
              <a:ext cx="700"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Volatility</a:t>
              </a:r>
              <a:r>
                <a:rPr lang="en-US" sz="1200">
                  <a:solidFill>
                    <a:srgbClr val="000000"/>
                  </a:solidFill>
                  <a:latin typeface="Arial" pitchFamily="34" charset="0"/>
                </a:rPr>
                <a:t> (COV)</a:t>
              </a:r>
              <a:endParaRPr lang="en-US" sz="2800"/>
            </a:p>
          </p:txBody>
        </p:sp>
        <p:sp>
          <p:nvSpPr>
            <p:cNvPr id="20543" name="Rectangle 193"/>
            <p:cNvSpPr>
              <a:spLocks noChangeArrowheads="1"/>
            </p:cNvSpPr>
            <p:nvPr/>
          </p:nvSpPr>
          <p:spPr bwMode="auto">
            <a:xfrm>
              <a:off x="3829" y="997"/>
              <a:ext cx="1003"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Optimal Capacity Size</a:t>
              </a:r>
              <a:endParaRPr lang="en-US" sz="2800" b="1"/>
            </a:p>
          </p:txBody>
        </p:sp>
        <p:sp>
          <p:nvSpPr>
            <p:cNvPr id="20544" name="Rectangle 194"/>
            <p:cNvSpPr>
              <a:spLocks noChangeArrowheads="1"/>
            </p:cNvSpPr>
            <p:nvPr/>
          </p:nvSpPr>
          <p:spPr bwMode="auto">
            <a:xfrm>
              <a:off x="4009" y="1493"/>
              <a:ext cx="62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capacity</a:t>
              </a:r>
              <a:r>
                <a:rPr lang="en-US" sz="1200" i="1">
                  <a:solidFill>
                    <a:srgbClr val="000000"/>
                  </a:solidFill>
                  <a:latin typeface="Arial" pitchFamily="34" charset="0"/>
                </a:rPr>
                <a:t> K *</a:t>
              </a:r>
            </a:p>
          </p:txBody>
        </p:sp>
        <p:sp>
          <p:nvSpPr>
            <p:cNvPr id="20545" name="Line 195"/>
            <p:cNvSpPr>
              <a:spLocks noChangeShapeType="1"/>
            </p:cNvSpPr>
            <p:nvPr/>
          </p:nvSpPr>
          <p:spPr bwMode="auto">
            <a:xfrm>
              <a:off x="3274" y="2057"/>
              <a:ext cx="2008" cy="0"/>
            </a:xfrm>
            <a:prstGeom prst="line">
              <a:avLst/>
            </a:prstGeom>
            <a:noFill/>
            <a:ln w="12700">
              <a:solidFill>
                <a:schemeClr val="tx1"/>
              </a:solidFill>
              <a:round/>
              <a:headEnd type="none" w="sm" len="sm"/>
              <a:tailEnd type="none" w="sm" len="sm"/>
            </a:ln>
          </p:spPr>
          <p:txBody>
            <a:bodyPr/>
            <a:lstStyle/>
            <a:p>
              <a:endParaRPr lang="en-US"/>
            </a:p>
          </p:txBody>
        </p:sp>
        <p:sp>
          <p:nvSpPr>
            <p:cNvPr id="20546" name="AutoShape 196"/>
            <p:cNvSpPr>
              <a:spLocks noChangeArrowheads="1"/>
            </p:cNvSpPr>
            <p:nvPr/>
          </p:nvSpPr>
          <p:spPr bwMode="auto">
            <a:xfrm>
              <a:off x="4250" y="1707"/>
              <a:ext cx="142" cy="345"/>
            </a:xfrm>
            <a:prstGeom prst="upArrow">
              <a:avLst>
                <a:gd name="adj1" fmla="val 50000"/>
                <a:gd name="adj2" fmla="val 60739"/>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20547" name="Rectangle 197"/>
            <p:cNvSpPr>
              <a:spLocks noChangeArrowheads="1"/>
            </p:cNvSpPr>
            <p:nvPr/>
          </p:nvSpPr>
          <p:spPr bwMode="auto">
            <a:xfrm>
              <a:off x="4376" y="1841"/>
              <a:ext cx="671" cy="115"/>
            </a:xfrm>
            <a:prstGeom prst="rect">
              <a:avLst/>
            </a:prstGeom>
            <a:solidFill>
              <a:schemeClr val="bg1"/>
            </a:solidFill>
            <a:ln w="9525">
              <a:noFill/>
              <a:miter lim="800000"/>
              <a:headEnd/>
              <a:tailEnd/>
            </a:ln>
          </p:spPr>
          <p:txBody>
            <a:bodyPr wrap="none" lIns="0" tIns="0" rIns="0" bIns="0">
              <a:spAutoFit/>
            </a:bodyPr>
            <a:lstStyle/>
            <a:p>
              <a:pPr eaLnBrk="0" hangingPunct="0"/>
              <a:r>
                <a:rPr lang="en-US" sz="1200">
                  <a:solidFill>
                    <a:srgbClr val="000000"/>
                  </a:solidFill>
                  <a:latin typeface="Arial" pitchFamily="34" charset="0"/>
                </a:rPr>
                <a:t>Safety Capacity</a:t>
              </a:r>
              <a:endParaRPr lang="en-US" sz="2800"/>
            </a:p>
          </p:txBody>
        </p:sp>
        <p:sp>
          <p:nvSpPr>
            <p:cNvPr id="20548" name="Rectangle 198"/>
            <p:cNvSpPr>
              <a:spLocks noChangeArrowheads="1"/>
            </p:cNvSpPr>
            <p:nvPr/>
          </p:nvSpPr>
          <p:spPr bwMode="auto">
            <a:xfrm>
              <a:off x="3585" y="2049"/>
              <a:ext cx="147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average capacity requirement </a:t>
              </a:r>
              <a:r>
                <a:rPr lang="en-US" sz="1200" i="1">
                  <a:solidFill>
                    <a:srgbClr val="000000"/>
                  </a:solidFill>
                  <a:latin typeface="Arial" pitchFamily="34" charset="0"/>
                </a:rPr>
                <a:t>R</a:t>
              </a:r>
            </a:p>
          </p:txBody>
        </p:sp>
        <p:sp>
          <p:nvSpPr>
            <p:cNvPr id="20549" name="Rectangle 199"/>
            <p:cNvSpPr>
              <a:spLocks noChangeArrowheads="1"/>
            </p:cNvSpPr>
            <p:nvPr/>
          </p:nvSpPr>
          <p:spPr bwMode="auto">
            <a:xfrm>
              <a:off x="3059" y="1997"/>
              <a:ext cx="18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100%</a:t>
              </a:r>
              <a:endParaRPr lang="en-US" sz="2000"/>
            </a:p>
          </p:txBody>
        </p:sp>
        <p:sp>
          <p:nvSpPr>
            <p:cNvPr id="20550" name="Line 200"/>
            <p:cNvSpPr>
              <a:spLocks noChangeShapeType="1"/>
            </p:cNvSpPr>
            <p:nvPr/>
          </p:nvSpPr>
          <p:spPr bwMode="auto">
            <a:xfrm>
              <a:off x="4693" y="1571"/>
              <a:ext cx="343" cy="0"/>
            </a:xfrm>
            <a:prstGeom prst="line">
              <a:avLst/>
            </a:prstGeom>
            <a:noFill/>
            <a:ln w="12700">
              <a:solidFill>
                <a:schemeClr val="tx1"/>
              </a:solidFill>
              <a:round/>
              <a:headEnd type="none" w="sm" len="sm"/>
              <a:tailEnd type="none" w="sm" len="sm"/>
            </a:ln>
          </p:spPr>
          <p:txBody>
            <a:bodyPr/>
            <a:lstStyle/>
            <a:p>
              <a:endParaRPr lang="en-US"/>
            </a:p>
          </p:txBody>
        </p:sp>
        <p:sp>
          <p:nvSpPr>
            <p:cNvPr id="20551" name="Line 201"/>
            <p:cNvSpPr>
              <a:spLocks noChangeShapeType="1"/>
            </p:cNvSpPr>
            <p:nvPr/>
          </p:nvSpPr>
          <p:spPr bwMode="auto">
            <a:xfrm>
              <a:off x="4926" y="1488"/>
              <a:ext cx="0" cy="81"/>
            </a:xfrm>
            <a:prstGeom prst="line">
              <a:avLst/>
            </a:prstGeom>
            <a:noFill/>
            <a:ln w="12700">
              <a:solidFill>
                <a:schemeClr val="tx1"/>
              </a:solidFill>
              <a:round/>
              <a:headEnd type="none" w="sm" len="sm"/>
              <a:tailEnd type="none" w="sm" len="sm"/>
            </a:ln>
          </p:spPr>
          <p:txBody>
            <a:bodyPr/>
            <a:lstStyle/>
            <a:p>
              <a:endParaRPr lang="en-US"/>
            </a:p>
          </p:txBody>
        </p:sp>
        <p:sp>
          <p:nvSpPr>
            <p:cNvPr id="20552" name="Rectangle 202"/>
            <p:cNvSpPr>
              <a:spLocks noChangeArrowheads="1"/>
            </p:cNvSpPr>
            <p:nvPr/>
          </p:nvSpPr>
          <p:spPr bwMode="auto">
            <a:xfrm>
              <a:off x="4921" y="1421"/>
              <a:ext cx="228" cy="173"/>
            </a:xfrm>
            <a:prstGeom prst="rect">
              <a:avLst/>
            </a:prstGeom>
            <a:noFill/>
            <a:ln w="12700">
              <a:noFill/>
              <a:miter lim="800000"/>
              <a:headEnd type="none" w="sm" len="sm"/>
              <a:tailEnd type="none" w="sm" len="sm"/>
            </a:ln>
          </p:spPr>
          <p:txBody>
            <a:bodyPr wrap="none">
              <a:spAutoFit/>
            </a:bodyPr>
            <a:lstStyle/>
            <a:p>
              <a:pPr eaLnBrk="0" hangingPunct="0"/>
              <a:r>
                <a:rPr lang="en-US" sz="1200" i="1">
                  <a:solidFill>
                    <a:srgbClr val="000000"/>
                  </a:solidFill>
                  <a:latin typeface="Arial" pitchFamily="34" charset="0"/>
                </a:rPr>
                <a:t>z *</a:t>
              </a:r>
            </a:p>
          </p:txBody>
        </p:sp>
      </p:gr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Financial Analysis of Capacity Strategy </a:t>
            </a:r>
            <a:br>
              <a:rPr lang="en-US" smtClean="0"/>
            </a:br>
            <a:r>
              <a:rPr lang="en-US" smtClean="0"/>
              <a:t>       </a:t>
            </a:r>
            <a:r>
              <a:rPr lang="en-US" i="1" smtClean="0"/>
              <a:t>Valuation &amp; NPV: Important Operations Elements</a:t>
            </a:r>
          </a:p>
        </p:txBody>
      </p:sp>
      <p:sp>
        <p:nvSpPr>
          <p:cNvPr id="21507" name="Rectangle 3"/>
          <p:cNvSpPr>
            <a:spLocks noGrp="1" noChangeArrowheads="1"/>
          </p:cNvSpPr>
          <p:nvPr>
            <p:ph idx="1"/>
          </p:nvPr>
        </p:nvSpPr>
        <p:spPr>
          <a:xfrm>
            <a:off x="0" y="1066800"/>
            <a:ext cx="9144000" cy="5446713"/>
          </a:xfrm>
        </p:spPr>
        <p:txBody>
          <a:bodyPr/>
          <a:lstStyle/>
          <a:p>
            <a:pPr marL="457200" indent="-457200" eaLnBrk="1" hangingPunct="1">
              <a:buFontTx/>
              <a:buAutoNum type="arabicPeriod"/>
            </a:pPr>
            <a:r>
              <a:rPr lang="en-US" smtClean="0"/>
              <a:t>Forecasts of demand, supply and margins: capture trend + volatility by time-bucket. Must at least consider several </a:t>
            </a:r>
            <a:r>
              <a:rPr lang="en-US" i="1" smtClean="0"/>
              <a:t>scenarios </a:t>
            </a:r>
            <a:r>
              <a:rPr lang="en-US" smtClean="0"/>
              <a:t>+ evaluate all choices using </a:t>
            </a:r>
            <a:r>
              <a:rPr lang="en-US" i="1" smtClean="0"/>
              <a:t>same</a:t>
            </a:r>
            <a:r>
              <a:rPr lang="en-US" smtClean="0"/>
              <a:t> scenario </a:t>
            </a:r>
          </a:p>
          <a:p>
            <a:pPr marL="457200" indent="-457200" eaLnBrk="1" hangingPunct="1">
              <a:buFontTx/>
              <a:buAutoNum type="arabicPeriod"/>
            </a:pPr>
            <a:r>
              <a:rPr lang="en-US" smtClean="0"/>
              <a:t>Distinguish </a:t>
            </a:r>
            <a:r>
              <a:rPr lang="en-US" i="1" smtClean="0"/>
              <a:t>demand</a:t>
            </a:r>
            <a:r>
              <a:rPr lang="en-US" smtClean="0"/>
              <a:t> from </a:t>
            </a:r>
            <a:r>
              <a:rPr lang="en-US" i="1" smtClean="0"/>
              <a:t>output and sales</a:t>
            </a:r>
            <a:r>
              <a:rPr lang="en-US" smtClean="0"/>
              <a:t>! (Capacity caps output)</a:t>
            </a:r>
          </a:p>
          <a:p>
            <a:pPr marL="457200" indent="-457200" eaLnBrk="1" hangingPunct="1">
              <a:buFontTx/>
              <a:buAutoNum type="arabicPeriod"/>
            </a:pPr>
            <a:r>
              <a:rPr lang="en-US" smtClean="0"/>
              <a:t>Model capacity adjustments + continuous improvements (productivity rates)</a:t>
            </a:r>
          </a:p>
          <a:p>
            <a:pPr marL="457200" indent="-457200" eaLnBrk="1" hangingPunct="1">
              <a:buFontTx/>
              <a:buAutoNum type="arabicPeriod"/>
            </a:pPr>
            <a:r>
              <a:rPr lang="en-US" smtClean="0"/>
              <a:t>Include plans or options for model changes and future new products</a:t>
            </a:r>
          </a:p>
          <a:p>
            <a:pPr marL="457200" indent="-457200" eaLnBrk="1" hangingPunct="1">
              <a:buFontTx/>
              <a:buAutoNum type="arabicPeriod"/>
            </a:pPr>
            <a:r>
              <a:rPr lang="en-US" smtClean="0"/>
              <a:t>Moving baseline: it is often easier to do two separate discounted cash flow analyses: 1. “do not invest” 2. “do invest” find NPV as their difference</a:t>
            </a:r>
          </a:p>
          <a:p>
            <a:pPr marL="457200" indent="-457200" eaLnBrk="1" hangingPunct="1">
              <a:buFontTx/>
              <a:buAutoNum type="arabicPeriod"/>
            </a:pPr>
            <a:r>
              <a:rPr lang="en-US" i="1" smtClean="0"/>
              <a:t>Capture risk attitude</a:t>
            </a:r>
            <a:r>
              <a:rPr lang="en-US" smtClean="0"/>
              <a:t>?</a:t>
            </a:r>
          </a:p>
          <a:p>
            <a:pPr marL="457200" indent="-457200" eaLnBrk="1" hangingPunct="1"/>
            <a:endParaRPr lang="en-US" smtClean="0"/>
          </a:p>
          <a:p>
            <a:pPr marL="457200" indent="-457200" eaLnBrk="1" hangingPunct="1"/>
            <a:r>
              <a:rPr lang="en-US" smtClean="0"/>
              <a:t>Good practice: anticipate </a:t>
            </a:r>
            <a:r>
              <a:rPr lang="en-US" i="1" smtClean="0"/>
              <a:t>order of magnitude </a:t>
            </a:r>
            <a:r>
              <a:rPr lang="en-US" smtClean="0"/>
              <a:t>of PV of operating profits:</a:t>
            </a:r>
          </a:p>
          <a:p>
            <a:pPr marL="838200" lvl="1" indent="-381000" eaLnBrk="1" hangingPunct="1"/>
            <a:r>
              <a:rPr lang="en-US" smtClean="0"/>
              <a:t>1995: $171M from 2 facilities </a:t>
            </a:r>
            <a:r>
              <a:rPr lang="en-US" smtClean="0">
                <a:cs typeface="Times New Roman" pitchFamily="18" charset="0"/>
              </a:rPr>
              <a:t>→ annual $85M/facility </a:t>
            </a:r>
          </a:p>
          <a:p>
            <a:pPr marL="838200" lvl="1" indent="-381000" eaLnBrk="1" hangingPunct="1"/>
            <a:r>
              <a:rPr lang="en-US" smtClean="0">
                <a:cs typeface="Times New Roman" pitchFamily="18" charset="0"/>
              </a:rPr>
              <a:t>→ PV ≈ $85M/</a:t>
            </a:r>
            <a:r>
              <a:rPr lang="en-US" i="1" smtClean="0">
                <a:cs typeface="Times New Roman" pitchFamily="18" charset="0"/>
              </a:rPr>
              <a:t>r </a:t>
            </a:r>
            <a:r>
              <a:rPr lang="en-US" smtClean="0">
                <a:cs typeface="Times New Roman" pitchFamily="18" charset="0"/>
              </a:rPr>
              <a:t>≈ $850M @10%</a:t>
            </a:r>
            <a:endParaRPr lang="en-US" smtClean="0"/>
          </a:p>
          <a:p>
            <a:pPr marL="457200" indent="-457200" eaLnBrk="1" hangingPunct="1"/>
            <a:r>
              <a:rPr lang="en-US" smtClean="0"/>
              <a:t>Include “not-easily quantified” costs and benefits: any estimate is better than setting them to zero because “precisely wrong is worse than approximately right”</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3"/>
          <p:cNvGraphicFramePr>
            <a:graphicFrameLocks noChangeAspect="1"/>
          </p:cNvGraphicFramePr>
          <p:nvPr/>
        </p:nvGraphicFramePr>
        <p:xfrm>
          <a:off x="1871663" y="1447800"/>
          <a:ext cx="5138737" cy="4992688"/>
        </p:xfrm>
        <a:graphic>
          <a:graphicData uri="http://schemas.openxmlformats.org/presentationml/2006/ole">
            <p:oleObj spid="_x0000_s1026" name="Document" r:id="rId5" imgW="4128120" imgH="4011120" progId="Word.Document.8">
              <p:embed/>
            </p:oleObj>
          </a:graphicData>
        </a:graphic>
      </p:graphicFrame>
      <p:sp>
        <p:nvSpPr>
          <p:cNvPr id="1027" name="Rectangle 4"/>
          <p:cNvSpPr>
            <a:spLocks noGrp="1" noChangeArrowheads="1"/>
          </p:cNvSpPr>
          <p:nvPr>
            <p:ph type="title"/>
          </p:nvPr>
        </p:nvSpPr>
        <p:spPr>
          <a:xfrm>
            <a:off x="381000" y="7938"/>
            <a:ext cx="8763000" cy="955675"/>
          </a:xfrm>
        </p:spPr>
        <p:txBody>
          <a:bodyPr/>
          <a:lstStyle/>
          <a:p>
            <a:pPr eaLnBrk="1" hangingPunct="1"/>
            <a:r>
              <a:rPr lang="en-US" sz="2400" smtClean="0"/>
              <a:t>Harley-Davidson Case</a:t>
            </a:r>
            <a:br>
              <a:rPr lang="en-US" sz="2400" smtClean="0"/>
            </a:br>
            <a:r>
              <a:rPr lang="en-US" sz="2400" smtClean="0"/>
              <a:t>	</a:t>
            </a:r>
            <a:r>
              <a:rPr lang="en-US" sz="2400" i="1" smtClean="0"/>
              <a:t>When was the last time you felt this strongly about anything?</a:t>
            </a:r>
          </a:p>
        </p:txBody>
      </p:sp>
    </p:spTree>
    <p:custDataLst>
      <p:tags r:id="rId2"/>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Financial Analysis of Capacity Strategy </a:t>
            </a:r>
            <a:br>
              <a:rPr lang="en-US" smtClean="0"/>
            </a:br>
            <a:r>
              <a:rPr lang="en-US" smtClean="0"/>
              <a:t>       </a:t>
            </a:r>
            <a:r>
              <a:rPr lang="en-US" i="1" smtClean="0"/>
              <a:t>Valuation &amp; NPV: Financial issues</a:t>
            </a:r>
          </a:p>
        </p:txBody>
      </p:sp>
      <p:sp>
        <p:nvSpPr>
          <p:cNvPr id="22531" name="Rectangle 3"/>
          <p:cNvSpPr>
            <a:spLocks noGrp="1" noChangeArrowheads="1"/>
          </p:cNvSpPr>
          <p:nvPr>
            <p:ph idx="1"/>
          </p:nvPr>
        </p:nvSpPr>
        <p:spPr>
          <a:xfrm>
            <a:off x="447675" y="1066800"/>
            <a:ext cx="8696325" cy="5446713"/>
          </a:xfrm>
        </p:spPr>
        <p:txBody>
          <a:bodyPr/>
          <a:lstStyle/>
          <a:p>
            <a:pPr marL="457200" indent="-457200" eaLnBrk="1" hangingPunct="1">
              <a:buFontTx/>
              <a:buAutoNum type="arabicPeriod"/>
            </a:pPr>
            <a:r>
              <a:rPr lang="en-US" smtClean="0"/>
              <a:t>CapEx (at time of cash outlay) and Continuation value</a:t>
            </a:r>
          </a:p>
          <a:p>
            <a:pPr marL="457200" indent="-457200" eaLnBrk="1" hangingPunct="1">
              <a:buFontTx/>
              <a:buAutoNum type="arabicPeriod"/>
            </a:pPr>
            <a:r>
              <a:rPr lang="en-US" smtClean="0"/>
              <a:t>Discount rate </a:t>
            </a:r>
            <a:r>
              <a:rPr lang="en-US" i="1" smtClean="0"/>
              <a:t>r</a:t>
            </a:r>
            <a:r>
              <a:rPr lang="en-US" smtClean="0"/>
              <a:t> and risk</a:t>
            </a:r>
          </a:p>
          <a:p>
            <a:pPr marL="838200" lvl="1" indent="-381000" eaLnBrk="1" hangingPunct="1"/>
            <a:r>
              <a:rPr lang="en-US" smtClean="0"/>
              <a:t>WACC as </a:t>
            </a:r>
            <a:r>
              <a:rPr lang="en-US" i="1" smtClean="0"/>
              <a:t>r </a:t>
            </a:r>
            <a:r>
              <a:rPr lang="en-US" smtClean="0"/>
              <a:t>or the corporate required hurdle-rate</a:t>
            </a:r>
          </a:p>
          <a:p>
            <a:pPr marL="838200" lvl="1" indent="-381000" eaLnBrk="1" hangingPunct="1"/>
            <a:r>
              <a:rPr lang="en-US" smtClean="0"/>
              <a:t>Risk-adjustment: better to explicitly model demand, technology, and supply risk</a:t>
            </a:r>
          </a:p>
          <a:p>
            <a:pPr marL="457200" indent="-457200" eaLnBrk="1" hangingPunct="1">
              <a:buFontTx/>
              <a:buAutoNum type="arabicPeriod"/>
            </a:pPr>
            <a:r>
              <a:rPr lang="en-US" smtClean="0"/>
              <a:t>Depreciation and Tax Shields: only the real tax deduction on depreciation is relevant</a:t>
            </a:r>
          </a:p>
          <a:p>
            <a:pPr marL="457200" indent="-457200" eaLnBrk="1" hangingPunct="1">
              <a:buFontTx/>
              <a:buAutoNum type="arabicPeriod"/>
            </a:pPr>
            <a:r>
              <a:rPr lang="en-US" smtClean="0"/>
              <a:t>Overhead expense (SG&amp;A): estimate linear relationship with sales</a:t>
            </a: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p:txBody>
          <a:bodyPr/>
          <a:lstStyle/>
          <a:p>
            <a:pPr eaLnBrk="1" hangingPunct="1"/>
            <a:r>
              <a:rPr lang="en-US" smtClean="0"/>
              <a:t>Learning Points: Capacity Sizing</a:t>
            </a:r>
            <a:br>
              <a:rPr lang="en-US" smtClean="0"/>
            </a:br>
            <a:endParaRPr lang="en-US" smtClean="0"/>
          </a:p>
        </p:txBody>
      </p:sp>
      <p:sp>
        <p:nvSpPr>
          <p:cNvPr id="22531" name="Rectangle 7"/>
          <p:cNvSpPr>
            <a:spLocks noGrp="1" noChangeArrowheads="1"/>
          </p:cNvSpPr>
          <p:nvPr>
            <p:ph idx="1"/>
          </p:nvPr>
        </p:nvSpPr>
        <p:spPr>
          <a:xfrm>
            <a:off x="455613" y="989965"/>
            <a:ext cx="8443912" cy="5807075"/>
          </a:xfrm>
        </p:spPr>
        <p:txBody>
          <a:bodyPr/>
          <a:lstStyle/>
          <a:p>
            <a:pPr eaLnBrk="1" hangingPunct="1">
              <a:defRPr/>
            </a:pPr>
            <a:r>
              <a:rPr lang="en-US" dirty="0" smtClean="0"/>
              <a:t>A capacity strategy decides sizing, timing, type, and location of capacity change</a:t>
            </a:r>
          </a:p>
          <a:p>
            <a:pPr lvl="1" eaLnBrk="1" hangingPunct="1">
              <a:defRPr/>
            </a:pPr>
            <a:r>
              <a:rPr lang="en-US" dirty="0" smtClean="0"/>
              <a:t>There are several factors that make capacity decisions challenging</a:t>
            </a:r>
          </a:p>
          <a:p>
            <a:pPr lvl="1" eaLnBrk="1" hangingPunct="1">
              <a:defRPr/>
            </a:pPr>
            <a:r>
              <a:rPr lang="en-US" dirty="0" smtClean="0"/>
              <a:t>Economies of scale can be modeled by affine or power </a:t>
            </a:r>
            <a:r>
              <a:rPr lang="en-US" dirty="0" err="1" smtClean="0"/>
              <a:t>CapEx</a:t>
            </a:r>
            <a:r>
              <a:rPr lang="en-US" dirty="0" smtClean="0"/>
              <a:t> functions</a:t>
            </a:r>
          </a:p>
          <a:p>
            <a:pPr lvl="1" eaLnBrk="1" hangingPunct="1">
              <a:defRPr/>
            </a:pPr>
            <a:r>
              <a:rPr lang="en-US" dirty="0" smtClean="0"/>
              <a:t>Capacity sizing and valuation must capture volatility</a:t>
            </a:r>
          </a:p>
          <a:p>
            <a:pPr eaLnBrk="1" hangingPunct="1">
              <a:defRPr/>
            </a:pPr>
            <a:endParaRPr lang="en-US" dirty="0" smtClean="0"/>
          </a:p>
          <a:p>
            <a:pPr eaLnBrk="1" hangingPunct="1">
              <a:defRPr/>
            </a:pPr>
            <a:r>
              <a:rPr lang="en-US" dirty="0" smtClean="0"/>
              <a:t>Analysis and Tools: NPV and real options</a:t>
            </a:r>
          </a:p>
          <a:p>
            <a:pPr marL="914400" lvl="1" indent="-457200" eaLnBrk="1" hangingPunct="1">
              <a:buFont typeface="+mj-lt"/>
              <a:buAutoNum type="arabicPeriod"/>
              <a:defRPr/>
            </a:pPr>
            <a:r>
              <a:rPr lang="en-US" sz="2000" dirty="0" smtClean="0"/>
              <a:t>Forecasting is essential and should be probabilistic in order not to overvalue capacity.  The forecast can often override any other model assumption and therefore becomes a key driver (and topic of debate) for capacity investment decisions.</a:t>
            </a:r>
          </a:p>
          <a:p>
            <a:pPr marL="914400" lvl="1" indent="-457200" eaLnBrk="1" hangingPunct="1">
              <a:buFont typeface="+mj-lt"/>
              <a:buAutoNum type="arabicPeriod"/>
              <a:defRPr/>
            </a:pPr>
            <a:r>
              <a:rPr lang="en-US" sz="2000" dirty="0" smtClean="0"/>
              <a:t>Distinguish demand from sales: Value capacity as a real option where capacity “caps sales” (size option) and allows contingent product mix decisions (flex option). It can also reflect future product portfolio offerings.</a:t>
            </a:r>
          </a:p>
          <a:p>
            <a:pPr marL="914400" lvl="1" indent="-457200" eaLnBrk="1" hangingPunct="1">
              <a:buFont typeface="+mj-lt"/>
              <a:buAutoNum type="arabicPeriod"/>
              <a:defRPr/>
            </a:pPr>
            <a:r>
              <a:rPr lang="en-US" sz="2000" dirty="0" smtClean="0"/>
              <a:t>Incorporating risk: disaster scenario: MUST include several demand scenarios and some analysis of sensitivity</a:t>
            </a:r>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pPr eaLnBrk="1" hangingPunct="1"/>
            <a:r>
              <a:rPr lang="en-US" smtClean="0"/>
              <a:t>Learning Points: Harley case</a:t>
            </a:r>
            <a:br>
              <a:rPr lang="en-US" smtClean="0"/>
            </a:br>
            <a:endParaRPr lang="en-US" smtClean="0"/>
          </a:p>
        </p:txBody>
      </p:sp>
      <p:sp>
        <p:nvSpPr>
          <p:cNvPr id="24579" name="Rectangle 5"/>
          <p:cNvSpPr>
            <a:spLocks noGrp="1" noChangeArrowheads="1"/>
          </p:cNvSpPr>
          <p:nvPr>
            <p:ph idx="1"/>
          </p:nvPr>
        </p:nvSpPr>
        <p:spPr>
          <a:xfrm>
            <a:off x="174625" y="981075"/>
            <a:ext cx="8969375" cy="5724525"/>
          </a:xfrm>
        </p:spPr>
        <p:txBody>
          <a:bodyPr/>
          <a:lstStyle/>
          <a:p>
            <a:pPr eaLnBrk="1" hangingPunct="1"/>
            <a:r>
              <a:rPr lang="en-US" dirty="0" smtClean="0"/>
              <a:t>The Harley case illustrates the interaction among capacity, increased demand and competition.  A capacity growth strategy for luxury products requires a delicate balance: leading or lagging growth while preserving &amp; exploiting a high margin niche (intimacy).  Excess demand may be a nice problem to have, yet one must be careful:</a:t>
            </a:r>
          </a:p>
          <a:p>
            <a:pPr lvl="2" eaLnBrk="1" hangingPunct="1"/>
            <a:r>
              <a:rPr lang="en-US" dirty="0" smtClean="0"/>
              <a:t>Too little capacity invites competition → capacity as competitive deterrent</a:t>
            </a:r>
          </a:p>
          <a:p>
            <a:pPr lvl="2" eaLnBrk="1" hangingPunct="1"/>
            <a:r>
              <a:rPr lang="en-US" dirty="0" smtClean="0"/>
              <a:t>Too much capacity opens up potential risks of excess cost and/or inventory</a:t>
            </a:r>
            <a:endParaRPr lang="en-US" sz="1800" dirty="0" smtClean="0"/>
          </a:p>
          <a:p>
            <a:pPr eaLnBrk="1" hangingPunct="1"/>
            <a:r>
              <a:rPr lang="en-US" dirty="0" smtClean="0"/>
              <a:t>The Harley case shows that capacity expansion can come from different types: process improvement &amp; outsource, expand, build new. </a:t>
            </a:r>
            <a:r>
              <a:rPr lang="en-US" sz="1800" dirty="0" smtClean="0"/>
              <a:t>Each type impacts other drivers in operations strategy framework:</a:t>
            </a:r>
          </a:p>
          <a:p>
            <a:pPr lvl="2" eaLnBrk="1" hangingPunct="1"/>
            <a:r>
              <a:rPr lang="en-US" dirty="0" smtClean="0"/>
              <a:t>Greenfield impacts location and innovation. (Imbedded option value for new products.)</a:t>
            </a:r>
          </a:p>
          <a:p>
            <a:pPr lvl="2" eaLnBrk="1" hangingPunct="1"/>
            <a:r>
              <a:rPr lang="en-US" dirty="0" smtClean="0"/>
              <a:t>Continuous improvement and rationalization impacts (out)sourcing</a:t>
            </a:r>
          </a:p>
          <a:p>
            <a:pPr eaLnBrk="1" hangingPunct="1"/>
            <a:r>
              <a:rPr lang="en-US" dirty="0" smtClean="0"/>
              <a:t>Deciding on a capacity strategy is a major corporate decision, involving many qualitative issues → a financial (i.e. quantitative) analysis must be combined with a “strategic” (i.e., qualitative) analysis. </a:t>
            </a:r>
          </a:p>
          <a:p>
            <a:pPr lvl="1" eaLnBrk="1" hangingPunct="1"/>
            <a:r>
              <a:rPr lang="en-US" dirty="0" smtClean="0">
                <a:solidFill>
                  <a:srgbClr val="FF0000"/>
                </a:solidFill>
              </a:rPr>
              <a:t>The vast uncertainty in capacity strategies is reflected in the financial analysis.  It highlights the pivotal sources of risk</a:t>
            </a:r>
            <a:r>
              <a:rPr lang="en-US" dirty="0" smtClean="0"/>
              <a:t> and changing their weights may support any decision.  In such setting, </a:t>
            </a:r>
            <a:r>
              <a:rPr lang="en-US" dirty="0" smtClean="0">
                <a:solidFill>
                  <a:srgbClr val="FF0000"/>
                </a:solidFill>
              </a:rPr>
              <a:t>the financial analysis gives a rational stamp of approval </a:t>
            </a:r>
            <a:r>
              <a:rPr lang="en-US" dirty="0" smtClean="0"/>
              <a:t>and renders increased importance to qualitative analysis</a:t>
            </a: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Challenges for Capacity Strategy</a:t>
            </a:r>
          </a:p>
        </p:txBody>
      </p:sp>
      <p:sp>
        <p:nvSpPr>
          <p:cNvPr id="8195" name="Rectangle 3"/>
          <p:cNvSpPr>
            <a:spLocks noGrp="1" noChangeArrowheads="1"/>
          </p:cNvSpPr>
          <p:nvPr>
            <p:ph type="body" sz="half" idx="1"/>
          </p:nvPr>
        </p:nvSpPr>
        <p:spPr>
          <a:xfrm>
            <a:off x="457200" y="1143000"/>
            <a:ext cx="8448675" cy="5181600"/>
          </a:xfrm>
        </p:spPr>
        <p:txBody>
          <a:bodyPr/>
          <a:lstStyle/>
          <a:p>
            <a:pPr marL="457200" indent="-457200" eaLnBrk="1" hangingPunct="1"/>
            <a:r>
              <a:rPr lang="en-US" sz="2400" smtClean="0"/>
              <a:t>Capacity is a soft, malleable constraint</a:t>
            </a:r>
          </a:p>
          <a:p>
            <a:pPr marL="457200" indent="-457200" eaLnBrk="1" hangingPunct="1"/>
            <a:endParaRPr lang="en-US" sz="2400" smtClean="0"/>
          </a:p>
          <a:p>
            <a:pPr marL="457200" indent="-457200" eaLnBrk="1" hangingPunct="1"/>
            <a:r>
              <a:rPr lang="en-US" sz="2400" smtClean="0"/>
              <a:t>Capacity is like “black art”; it depends on everything</a:t>
            </a:r>
          </a:p>
          <a:p>
            <a:pPr marL="457200" indent="-457200" eaLnBrk="1" hangingPunct="1"/>
            <a:endParaRPr lang="en-US" sz="2400" smtClean="0"/>
          </a:p>
          <a:p>
            <a:pPr marL="457200" indent="-457200" eaLnBrk="1" hangingPunct="1"/>
            <a:endParaRPr lang="en-US" sz="2400" smtClean="0"/>
          </a:p>
          <a:p>
            <a:pPr marL="457200" indent="-457200" eaLnBrk="1" hangingPunct="1"/>
            <a:r>
              <a:rPr lang="en-US" sz="2400" smtClean="0"/>
              <a:t>Capacity frictions: leadtimes, lumpiness, fixed costs</a:t>
            </a:r>
          </a:p>
          <a:p>
            <a:pPr marL="457200" indent="-457200" eaLnBrk="1" hangingPunct="1"/>
            <a:endParaRPr lang="en-US" sz="2400" smtClean="0"/>
          </a:p>
          <a:p>
            <a:pPr marL="457200" indent="-457200" eaLnBrk="1" hangingPunct="1"/>
            <a:endParaRPr lang="en-US" sz="2400" smtClean="0"/>
          </a:p>
          <a:p>
            <a:pPr marL="457200" indent="-457200" eaLnBrk="1" hangingPunct="1"/>
            <a:r>
              <a:rPr lang="en-US" sz="2400" smtClean="0"/>
              <a:t>Capacity requires large and irreversible investment</a:t>
            </a:r>
          </a:p>
          <a:p>
            <a:pPr marL="457200" indent="-457200" eaLnBrk="1" hangingPunct="1"/>
            <a:endParaRPr lang="en-US" sz="2400" smtClean="0"/>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Challenges for Capacity Strategy (cont’d)</a:t>
            </a:r>
          </a:p>
        </p:txBody>
      </p:sp>
      <p:sp>
        <p:nvSpPr>
          <p:cNvPr id="9219" name="Rectangle 3"/>
          <p:cNvSpPr>
            <a:spLocks noGrp="1" noChangeArrowheads="1"/>
          </p:cNvSpPr>
          <p:nvPr>
            <p:ph type="body" sz="half" idx="1"/>
          </p:nvPr>
        </p:nvSpPr>
        <p:spPr>
          <a:xfrm>
            <a:off x="457200" y="1143000"/>
            <a:ext cx="8686800" cy="5181600"/>
          </a:xfrm>
        </p:spPr>
        <p:txBody>
          <a:bodyPr/>
          <a:lstStyle/>
          <a:p>
            <a:pPr marL="457200" indent="-457200" eaLnBrk="1" hangingPunct="1"/>
            <a:r>
              <a:rPr lang="en-US" sz="2400" smtClean="0"/>
              <a:t>Capacity decisions can be political</a:t>
            </a:r>
          </a:p>
          <a:p>
            <a:pPr marL="457200" indent="-457200" eaLnBrk="1" hangingPunct="1"/>
            <a:endParaRPr lang="en-US" sz="2400" smtClean="0"/>
          </a:p>
          <a:p>
            <a:pPr marL="457200" indent="-457200" eaLnBrk="1" hangingPunct="1"/>
            <a:r>
              <a:rPr lang="en-US" sz="2400" smtClean="0"/>
              <a:t>Measuring and valuing capacity shortfall is not obvious</a:t>
            </a:r>
          </a:p>
          <a:p>
            <a:pPr marL="457200" indent="-457200" eaLnBrk="1" hangingPunct="1"/>
            <a:endParaRPr lang="en-US" sz="2400" smtClean="0"/>
          </a:p>
          <a:p>
            <a:pPr marL="457200" indent="-457200" eaLnBrk="1" hangingPunct="1"/>
            <a:endParaRPr lang="en-US" sz="2400" smtClean="0"/>
          </a:p>
          <a:p>
            <a:pPr marL="457200" indent="-457200" eaLnBrk="1" hangingPunct="1"/>
            <a:r>
              <a:rPr lang="en-US" sz="2400" smtClean="0"/>
              <a:t>Capacity investment involves long-run planning under uncertainty</a:t>
            </a:r>
          </a:p>
          <a:p>
            <a:pPr marL="800100" lvl="1" indent="-342900" eaLnBrk="1" hangingPunct="1"/>
            <a:r>
              <a:rPr lang="en-US" sz="2000" smtClean="0"/>
              <a:t>Arguably the greatest challenge for capacity strategy</a:t>
            </a:r>
          </a:p>
          <a:p>
            <a:pPr marL="457200" indent="-457200" eaLnBrk="1" hangingPunct="1"/>
            <a:endParaRPr lang="en-US" sz="2800" smtClean="0"/>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1895475" y="2792413"/>
            <a:ext cx="6448425" cy="3524250"/>
          </a:xfrm>
          <a:prstGeom prst="rect">
            <a:avLst/>
          </a:prstGeom>
          <a:solidFill>
            <a:srgbClr val="CCECFF"/>
          </a:solidFill>
          <a:ln w="9525">
            <a:noFill/>
            <a:miter lim="800000"/>
            <a:headEnd/>
            <a:tailEnd/>
          </a:ln>
        </p:spPr>
        <p:txBody>
          <a:bodyPr/>
          <a:lstStyle/>
          <a:p>
            <a:endParaRPr lang="en-US"/>
          </a:p>
        </p:txBody>
      </p:sp>
      <p:sp>
        <p:nvSpPr>
          <p:cNvPr id="10243" name="Rectangle 2"/>
          <p:cNvSpPr>
            <a:spLocks noGrp="1" noChangeArrowheads="1"/>
          </p:cNvSpPr>
          <p:nvPr>
            <p:ph type="title"/>
          </p:nvPr>
        </p:nvSpPr>
        <p:spPr/>
        <p:txBody>
          <a:bodyPr/>
          <a:lstStyle/>
          <a:p>
            <a:pPr eaLnBrk="1" hangingPunct="1"/>
            <a:r>
              <a:rPr lang="en-US" smtClean="0"/>
              <a:t>Biopharma’s capacity crunch</a:t>
            </a:r>
          </a:p>
        </p:txBody>
      </p:sp>
      <p:sp>
        <p:nvSpPr>
          <p:cNvPr id="10244" name="Rectangle 3"/>
          <p:cNvSpPr>
            <a:spLocks noGrp="1" noChangeArrowheads="1"/>
          </p:cNvSpPr>
          <p:nvPr>
            <p:ph idx="1"/>
          </p:nvPr>
        </p:nvSpPr>
        <p:spPr>
          <a:xfrm>
            <a:off x="455613" y="1114425"/>
            <a:ext cx="8229600" cy="2089150"/>
          </a:xfrm>
        </p:spPr>
        <p:txBody>
          <a:bodyPr/>
          <a:lstStyle/>
          <a:p>
            <a:pPr eaLnBrk="1" hangingPunct="1"/>
            <a:r>
              <a:rPr lang="en-US" smtClean="0"/>
              <a:t>Protein-based therapeutics are estimated to grow at 15% annually, twice the rate of rest of pharma industry</a:t>
            </a:r>
          </a:p>
          <a:p>
            <a:pPr eaLnBrk="1" hangingPunct="1"/>
            <a:r>
              <a:rPr lang="en-US" smtClean="0"/>
              <a:t>Yet current worldwide cell-culture capacity of 450k liters almost fully utilized + new plants take 3-5 years to design, build, and certify and cost about $300-500M </a:t>
            </a:r>
            <a:r>
              <a:rPr lang="en-US" smtClean="0">
                <a:cs typeface="Times New Roman" pitchFamily="18" charset="0"/>
              </a:rPr>
              <a:t>→ capacity (and talent) shortfall</a:t>
            </a:r>
          </a:p>
          <a:p>
            <a:pPr eaLnBrk="1" hangingPunct="1"/>
            <a:r>
              <a:rPr lang="en-US" smtClean="0">
                <a:cs typeface="Times New Roman" pitchFamily="18" charset="0"/>
              </a:rPr>
              <a:t>Example: </a:t>
            </a:r>
            <a:r>
              <a:rPr lang="en-US" sz="1800" smtClean="0">
                <a:solidFill>
                  <a:schemeClr val="accent2"/>
                </a:solidFill>
                <a:latin typeface="Arial" pitchFamily="34" charset="0"/>
                <a:cs typeface="Times New Roman" pitchFamily="18" charset="0"/>
              </a:rPr>
              <a:t>Immunex’s highly successful arthritis drug Enbrel</a:t>
            </a:r>
          </a:p>
          <a:p>
            <a:pPr eaLnBrk="1" hangingPunct="1"/>
            <a:endParaRPr lang="en-US" smtClean="0"/>
          </a:p>
        </p:txBody>
      </p:sp>
      <p:sp>
        <p:nvSpPr>
          <p:cNvPr id="10245" name="Line 5"/>
          <p:cNvSpPr>
            <a:spLocks noChangeShapeType="1"/>
          </p:cNvSpPr>
          <p:nvPr/>
        </p:nvSpPr>
        <p:spPr bwMode="auto">
          <a:xfrm>
            <a:off x="4689475" y="5656263"/>
            <a:ext cx="2946400" cy="1587"/>
          </a:xfrm>
          <a:prstGeom prst="line">
            <a:avLst/>
          </a:prstGeom>
          <a:noFill/>
          <a:ln w="0">
            <a:solidFill>
              <a:srgbClr val="000000"/>
            </a:solidFill>
            <a:round/>
            <a:headEnd/>
            <a:tailEnd/>
          </a:ln>
        </p:spPr>
        <p:txBody>
          <a:bodyPr/>
          <a:lstStyle/>
          <a:p>
            <a:endParaRPr lang="en-US"/>
          </a:p>
        </p:txBody>
      </p:sp>
      <p:sp>
        <p:nvSpPr>
          <p:cNvPr id="10246" name="Line 6"/>
          <p:cNvSpPr>
            <a:spLocks noChangeShapeType="1"/>
          </p:cNvSpPr>
          <p:nvPr/>
        </p:nvSpPr>
        <p:spPr bwMode="auto">
          <a:xfrm>
            <a:off x="2517775" y="3527425"/>
            <a:ext cx="3003550" cy="1588"/>
          </a:xfrm>
          <a:prstGeom prst="line">
            <a:avLst/>
          </a:prstGeom>
          <a:noFill/>
          <a:ln w="0">
            <a:solidFill>
              <a:srgbClr val="000000"/>
            </a:solidFill>
            <a:round/>
            <a:headEnd/>
            <a:tailEnd/>
          </a:ln>
        </p:spPr>
        <p:txBody>
          <a:bodyPr/>
          <a:lstStyle/>
          <a:p>
            <a:endParaRPr lang="en-US"/>
          </a:p>
        </p:txBody>
      </p:sp>
      <p:sp>
        <p:nvSpPr>
          <p:cNvPr id="10247" name="Rectangle 7"/>
          <p:cNvSpPr>
            <a:spLocks noChangeArrowheads="1"/>
          </p:cNvSpPr>
          <p:nvPr/>
        </p:nvSpPr>
        <p:spPr bwMode="auto">
          <a:xfrm>
            <a:off x="2533650" y="3527425"/>
            <a:ext cx="866775" cy="2789238"/>
          </a:xfrm>
          <a:prstGeom prst="rect">
            <a:avLst/>
          </a:prstGeom>
          <a:solidFill>
            <a:srgbClr val="9999FF"/>
          </a:solidFill>
          <a:ln w="9525">
            <a:solidFill>
              <a:srgbClr val="000000"/>
            </a:solidFill>
            <a:miter lim="800000"/>
            <a:headEnd/>
            <a:tailEnd/>
          </a:ln>
        </p:spPr>
        <p:txBody>
          <a:bodyPr/>
          <a:lstStyle/>
          <a:p>
            <a:endParaRPr lang="en-US"/>
          </a:p>
        </p:txBody>
      </p:sp>
      <p:sp>
        <p:nvSpPr>
          <p:cNvPr id="10248" name="Rectangle 8"/>
          <p:cNvSpPr>
            <a:spLocks noChangeArrowheads="1"/>
          </p:cNvSpPr>
          <p:nvPr/>
        </p:nvSpPr>
        <p:spPr bwMode="auto">
          <a:xfrm>
            <a:off x="4686300" y="3532188"/>
            <a:ext cx="857250" cy="2125662"/>
          </a:xfrm>
          <a:prstGeom prst="rect">
            <a:avLst/>
          </a:prstGeom>
          <a:solidFill>
            <a:srgbClr val="9999FF"/>
          </a:solidFill>
          <a:ln w="9525">
            <a:solidFill>
              <a:srgbClr val="000000"/>
            </a:solidFill>
            <a:miter lim="800000"/>
            <a:headEnd/>
            <a:tailEnd/>
          </a:ln>
        </p:spPr>
        <p:txBody>
          <a:bodyPr/>
          <a:lstStyle/>
          <a:p>
            <a:endParaRPr lang="en-US"/>
          </a:p>
        </p:txBody>
      </p:sp>
      <p:sp>
        <p:nvSpPr>
          <p:cNvPr id="10249" name="Rectangle 9"/>
          <p:cNvSpPr>
            <a:spLocks noChangeArrowheads="1"/>
          </p:cNvSpPr>
          <p:nvPr/>
        </p:nvSpPr>
        <p:spPr bwMode="auto">
          <a:xfrm>
            <a:off x="6829425" y="5654675"/>
            <a:ext cx="866775" cy="661988"/>
          </a:xfrm>
          <a:prstGeom prst="rect">
            <a:avLst/>
          </a:prstGeom>
          <a:solidFill>
            <a:srgbClr val="FF0000"/>
          </a:solidFill>
          <a:ln w="9525">
            <a:solidFill>
              <a:srgbClr val="000000"/>
            </a:solidFill>
            <a:miter lim="800000"/>
            <a:headEnd/>
            <a:tailEnd/>
          </a:ln>
        </p:spPr>
        <p:txBody>
          <a:bodyPr/>
          <a:lstStyle/>
          <a:p>
            <a:endParaRPr lang="en-US"/>
          </a:p>
        </p:txBody>
      </p:sp>
      <p:sp>
        <p:nvSpPr>
          <p:cNvPr id="10250" name="Line 10"/>
          <p:cNvSpPr>
            <a:spLocks noChangeShapeType="1"/>
          </p:cNvSpPr>
          <p:nvPr/>
        </p:nvSpPr>
        <p:spPr bwMode="auto">
          <a:xfrm>
            <a:off x="1895475" y="6316663"/>
            <a:ext cx="6448425" cy="1587"/>
          </a:xfrm>
          <a:prstGeom prst="line">
            <a:avLst/>
          </a:prstGeom>
          <a:noFill/>
          <a:ln w="0">
            <a:solidFill>
              <a:srgbClr val="000000"/>
            </a:solidFill>
            <a:round/>
            <a:headEnd/>
            <a:tailEnd/>
          </a:ln>
        </p:spPr>
        <p:txBody>
          <a:bodyPr/>
          <a:lstStyle/>
          <a:p>
            <a:endParaRPr lang="en-US"/>
          </a:p>
        </p:txBody>
      </p:sp>
      <p:sp>
        <p:nvSpPr>
          <p:cNvPr id="10251" name="Line 11"/>
          <p:cNvSpPr>
            <a:spLocks noChangeShapeType="1"/>
          </p:cNvSpPr>
          <p:nvPr/>
        </p:nvSpPr>
        <p:spPr bwMode="auto">
          <a:xfrm flipV="1">
            <a:off x="4048125" y="6316663"/>
            <a:ext cx="1588" cy="34925"/>
          </a:xfrm>
          <a:prstGeom prst="line">
            <a:avLst/>
          </a:prstGeom>
          <a:noFill/>
          <a:ln w="0">
            <a:solidFill>
              <a:srgbClr val="000000"/>
            </a:solidFill>
            <a:round/>
            <a:headEnd/>
            <a:tailEnd/>
          </a:ln>
        </p:spPr>
        <p:txBody>
          <a:bodyPr/>
          <a:lstStyle/>
          <a:p>
            <a:endParaRPr lang="en-US"/>
          </a:p>
        </p:txBody>
      </p:sp>
      <p:sp>
        <p:nvSpPr>
          <p:cNvPr id="10252" name="Line 12"/>
          <p:cNvSpPr>
            <a:spLocks noChangeShapeType="1"/>
          </p:cNvSpPr>
          <p:nvPr/>
        </p:nvSpPr>
        <p:spPr bwMode="auto">
          <a:xfrm flipV="1">
            <a:off x="6191250" y="6316663"/>
            <a:ext cx="1588" cy="34925"/>
          </a:xfrm>
          <a:prstGeom prst="line">
            <a:avLst/>
          </a:prstGeom>
          <a:noFill/>
          <a:ln w="0">
            <a:solidFill>
              <a:srgbClr val="000000"/>
            </a:solidFill>
            <a:round/>
            <a:headEnd/>
            <a:tailEnd/>
          </a:ln>
        </p:spPr>
        <p:txBody>
          <a:bodyPr/>
          <a:lstStyle/>
          <a:p>
            <a:endParaRPr lang="en-US"/>
          </a:p>
        </p:txBody>
      </p:sp>
      <p:sp>
        <p:nvSpPr>
          <p:cNvPr id="10253" name="Line 13"/>
          <p:cNvSpPr>
            <a:spLocks noChangeShapeType="1"/>
          </p:cNvSpPr>
          <p:nvPr/>
        </p:nvSpPr>
        <p:spPr bwMode="auto">
          <a:xfrm flipV="1">
            <a:off x="8343900" y="6316663"/>
            <a:ext cx="1588" cy="34925"/>
          </a:xfrm>
          <a:prstGeom prst="line">
            <a:avLst/>
          </a:prstGeom>
          <a:noFill/>
          <a:ln w="0">
            <a:solidFill>
              <a:srgbClr val="000000"/>
            </a:solidFill>
            <a:round/>
            <a:headEnd/>
            <a:tailEnd/>
          </a:ln>
        </p:spPr>
        <p:txBody>
          <a:bodyPr/>
          <a:lstStyle/>
          <a:p>
            <a:endParaRPr lang="en-US"/>
          </a:p>
        </p:txBody>
      </p:sp>
      <p:sp>
        <p:nvSpPr>
          <p:cNvPr id="10254" name="Rectangle 14"/>
          <p:cNvSpPr>
            <a:spLocks noChangeArrowheads="1"/>
          </p:cNvSpPr>
          <p:nvPr/>
        </p:nvSpPr>
        <p:spPr bwMode="auto">
          <a:xfrm>
            <a:off x="2684463" y="3346450"/>
            <a:ext cx="688975" cy="212725"/>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pitchFamily="34" charset="0"/>
              </a:rPr>
              <a:t>$1,000M</a:t>
            </a:r>
            <a:endParaRPr lang="en-US" sz="3200"/>
          </a:p>
        </p:txBody>
      </p:sp>
      <p:sp>
        <p:nvSpPr>
          <p:cNvPr id="10255" name="Rectangle 15"/>
          <p:cNvSpPr>
            <a:spLocks noChangeArrowheads="1"/>
          </p:cNvSpPr>
          <p:nvPr/>
        </p:nvSpPr>
        <p:spPr bwMode="auto">
          <a:xfrm>
            <a:off x="2162175" y="6410325"/>
            <a:ext cx="163830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Consensus analysts' forecast</a:t>
            </a:r>
            <a:endParaRPr lang="en-US"/>
          </a:p>
        </p:txBody>
      </p:sp>
      <p:sp>
        <p:nvSpPr>
          <p:cNvPr id="10256" name="Rectangle 16"/>
          <p:cNvSpPr>
            <a:spLocks noChangeArrowheads="1"/>
          </p:cNvSpPr>
          <p:nvPr/>
        </p:nvSpPr>
        <p:spPr bwMode="auto">
          <a:xfrm>
            <a:off x="4953000" y="6410325"/>
            <a:ext cx="35083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Actual</a:t>
            </a:r>
            <a:endParaRPr lang="en-US"/>
          </a:p>
        </p:txBody>
      </p:sp>
      <p:sp>
        <p:nvSpPr>
          <p:cNvPr id="10257" name="Rectangle 17"/>
          <p:cNvSpPr>
            <a:spLocks noChangeArrowheads="1"/>
          </p:cNvSpPr>
          <p:nvPr/>
        </p:nvSpPr>
        <p:spPr bwMode="auto">
          <a:xfrm>
            <a:off x="6924675" y="6410325"/>
            <a:ext cx="7286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Lost revenue</a:t>
            </a:r>
            <a:endParaRPr lang="en-US"/>
          </a:p>
        </p:txBody>
      </p:sp>
      <p:sp>
        <p:nvSpPr>
          <p:cNvPr id="10258" name="Rectangle 18"/>
          <p:cNvSpPr>
            <a:spLocks noChangeArrowheads="1"/>
          </p:cNvSpPr>
          <p:nvPr/>
        </p:nvSpPr>
        <p:spPr bwMode="auto">
          <a:xfrm>
            <a:off x="4856163" y="4437063"/>
            <a:ext cx="541337" cy="212725"/>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pitchFamily="34" charset="0"/>
              </a:rPr>
              <a:t>$762M</a:t>
            </a:r>
            <a:endParaRPr lang="en-US" sz="3200"/>
          </a:p>
        </p:txBody>
      </p:sp>
      <p:sp>
        <p:nvSpPr>
          <p:cNvPr id="10259" name="Rectangle 19"/>
          <p:cNvSpPr>
            <a:spLocks noChangeArrowheads="1"/>
          </p:cNvSpPr>
          <p:nvPr/>
        </p:nvSpPr>
        <p:spPr bwMode="auto">
          <a:xfrm>
            <a:off x="7027863" y="5932488"/>
            <a:ext cx="541337" cy="212725"/>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pitchFamily="34" charset="0"/>
              </a:rPr>
              <a:t>$238M</a:t>
            </a:r>
            <a:endParaRPr lang="en-US" sz="320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Economies of Scale in Capacity Investment</a:t>
            </a:r>
            <a:br>
              <a:rPr lang="en-US" smtClean="0"/>
            </a:br>
            <a:r>
              <a:rPr lang="en-US" smtClean="0"/>
              <a:t>	Two Sizing CapEx Models</a:t>
            </a:r>
          </a:p>
        </p:txBody>
      </p:sp>
      <p:sp>
        <p:nvSpPr>
          <p:cNvPr id="226307" name="Rectangle 3"/>
          <p:cNvSpPr>
            <a:spLocks noGrp="1" noChangeArrowheads="1"/>
          </p:cNvSpPr>
          <p:nvPr>
            <p:ph idx="1"/>
          </p:nvPr>
        </p:nvSpPr>
        <p:spPr/>
        <p:txBody>
          <a:bodyPr/>
          <a:lstStyle/>
          <a:p>
            <a:pPr marL="514350" indent="-457200" eaLnBrk="1" hangingPunct="1">
              <a:buFont typeface="+mj-lt"/>
              <a:buAutoNum type="arabicPeriod"/>
              <a:defRPr/>
            </a:pPr>
            <a:r>
              <a:rPr lang="en-US" sz="2200" dirty="0" smtClean="0"/>
              <a:t>Affine (“linear”) </a:t>
            </a:r>
            <a:r>
              <a:rPr lang="en-US" sz="2200" dirty="0" err="1" smtClean="0"/>
              <a:t>CapEx</a:t>
            </a:r>
            <a:r>
              <a:rPr lang="en-US" sz="2200" dirty="0" smtClean="0"/>
              <a:t> function: </a:t>
            </a:r>
            <a:r>
              <a:rPr lang="en-US" sz="2200" i="1" dirty="0" smtClean="0"/>
              <a:t>C</a:t>
            </a:r>
            <a:r>
              <a:rPr lang="en-US" sz="2200" dirty="0" smtClean="0"/>
              <a:t>(</a:t>
            </a:r>
            <a:r>
              <a:rPr lang="en-US" sz="2200" i="1" dirty="0" smtClean="0"/>
              <a:t>K</a:t>
            </a:r>
            <a:r>
              <a:rPr lang="en-US" sz="2200" dirty="0" smtClean="0"/>
              <a:t>) = </a:t>
            </a:r>
            <a:r>
              <a:rPr lang="en-US" sz="2200" i="1" dirty="0" smtClean="0"/>
              <a:t>c</a:t>
            </a:r>
            <a:r>
              <a:rPr lang="en-US" sz="2200" baseline="-25000" dirty="0" smtClean="0"/>
              <a:t>0</a:t>
            </a:r>
            <a:r>
              <a:rPr lang="en-US" sz="2200" dirty="0" smtClean="0"/>
              <a:t> + </a:t>
            </a:r>
            <a:r>
              <a:rPr lang="en-US" sz="2200" i="1" dirty="0" err="1" smtClean="0"/>
              <a:t>c</a:t>
            </a:r>
            <a:r>
              <a:rPr lang="en-US" sz="2200" baseline="-25000" dirty="0" err="1" smtClean="0"/>
              <a:t>K</a:t>
            </a:r>
            <a:r>
              <a:rPr lang="en-US" sz="2200" i="1" dirty="0" err="1" smtClean="0"/>
              <a:t>K</a:t>
            </a:r>
            <a:endParaRPr lang="en-US" i="1" dirty="0" smtClean="0"/>
          </a:p>
          <a:p>
            <a:pPr marL="514350" indent="-457200" eaLnBrk="1" hangingPunct="1">
              <a:buFont typeface="+mj-lt"/>
              <a:buAutoNum type="arabicPeriod"/>
              <a:defRPr/>
            </a:pPr>
            <a:r>
              <a:rPr lang="en-US" sz="2200" dirty="0" smtClean="0"/>
              <a:t>Power </a:t>
            </a:r>
            <a:r>
              <a:rPr lang="en-US" sz="2200" dirty="0" err="1" smtClean="0"/>
              <a:t>CapEx</a:t>
            </a:r>
            <a:r>
              <a:rPr lang="en-US" sz="2200" dirty="0" smtClean="0"/>
              <a:t> function: </a:t>
            </a:r>
            <a:r>
              <a:rPr lang="en-US" sz="2200" i="1" dirty="0" smtClean="0"/>
              <a:t>C</a:t>
            </a:r>
            <a:r>
              <a:rPr lang="en-US" sz="2200" dirty="0" smtClean="0"/>
              <a:t>(</a:t>
            </a:r>
            <a:r>
              <a:rPr lang="en-US" sz="2200" i="1" dirty="0" smtClean="0"/>
              <a:t>K</a:t>
            </a:r>
            <a:r>
              <a:rPr lang="en-US" sz="2200" dirty="0" smtClean="0"/>
              <a:t>) = </a:t>
            </a:r>
            <a:r>
              <a:rPr lang="en-US" sz="2200" i="1" dirty="0" smtClean="0"/>
              <a:t>c</a:t>
            </a:r>
            <a:r>
              <a:rPr lang="en-US" sz="2200" baseline="-25000" dirty="0" smtClean="0"/>
              <a:t>0</a:t>
            </a:r>
            <a:r>
              <a:rPr lang="en-US" sz="2200" dirty="0" smtClean="0"/>
              <a:t> + (</a:t>
            </a:r>
            <a:r>
              <a:rPr lang="en-US" sz="2200" i="1" dirty="0" err="1" smtClean="0"/>
              <a:t>c</a:t>
            </a:r>
            <a:r>
              <a:rPr lang="en-US" sz="2200" baseline="-25000" dirty="0" err="1" smtClean="0"/>
              <a:t>K</a:t>
            </a:r>
            <a:r>
              <a:rPr lang="en-US" sz="2200" dirty="0" smtClean="0"/>
              <a:t>/</a:t>
            </a:r>
            <a:r>
              <a:rPr lang="en-US" sz="2200" dirty="0" smtClean="0">
                <a:latin typeface="Symbol" pitchFamily="18" charset="2"/>
              </a:rPr>
              <a:t>a</a:t>
            </a:r>
            <a:r>
              <a:rPr lang="en-US" sz="2200" dirty="0" smtClean="0"/>
              <a:t>)</a:t>
            </a:r>
            <a:r>
              <a:rPr lang="en-US" sz="2200" i="1" dirty="0" smtClean="0"/>
              <a:t>K</a:t>
            </a:r>
            <a:r>
              <a:rPr lang="en-US" sz="2200" baseline="30000" dirty="0" smtClean="0">
                <a:latin typeface="Symbol" pitchFamily="18" charset="2"/>
              </a:rPr>
              <a:t>a</a:t>
            </a:r>
            <a:r>
              <a:rPr lang="en-US" sz="2200" dirty="0" smtClean="0"/>
              <a:t> with 0 &lt; </a:t>
            </a:r>
            <a:r>
              <a:rPr lang="en-US" sz="2200" dirty="0" smtClean="0">
                <a:latin typeface="Symbol" pitchFamily="18" charset="2"/>
              </a:rPr>
              <a:t>a</a:t>
            </a:r>
            <a:r>
              <a:rPr lang="en-US" sz="2200" dirty="0" smtClean="0"/>
              <a:t> </a:t>
            </a:r>
            <a:r>
              <a:rPr lang="en-US" sz="2200" u="sng" dirty="0" smtClean="0"/>
              <a:t>&lt;</a:t>
            </a:r>
            <a:r>
              <a:rPr lang="en-US" sz="2200" dirty="0" smtClean="0"/>
              <a:t> 1</a:t>
            </a:r>
          </a:p>
          <a:p>
            <a:pPr eaLnBrk="1" hangingPunct="1">
              <a:defRPr/>
            </a:pPr>
            <a:endParaRPr lang="en-US" sz="1800" dirty="0" smtClean="0"/>
          </a:p>
        </p:txBody>
      </p:sp>
      <p:sp>
        <p:nvSpPr>
          <p:cNvPr id="11268" name="Rectangle 10"/>
          <p:cNvSpPr>
            <a:spLocks noChangeArrowheads="1"/>
          </p:cNvSpPr>
          <p:nvPr/>
        </p:nvSpPr>
        <p:spPr bwMode="auto">
          <a:xfrm>
            <a:off x="1885950" y="2144713"/>
            <a:ext cx="5524500" cy="3963987"/>
          </a:xfrm>
          <a:prstGeom prst="rect">
            <a:avLst/>
          </a:prstGeom>
          <a:solidFill>
            <a:srgbClr val="CCECFF"/>
          </a:solidFill>
          <a:ln w="9525">
            <a:solidFill>
              <a:srgbClr val="808080"/>
            </a:solidFill>
            <a:miter lim="800000"/>
            <a:headEnd/>
            <a:tailEnd/>
          </a:ln>
        </p:spPr>
        <p:txBody>
          <a:bodyPr/>
          <a:lstStyle/>
          <a:p>
            <a:endParaRPr lang="en-US"/>
          </a:p>
        </p:txBody>
      </p:sp>
      <p:sp>
        <p:nvSpPr>
          <p:cNvPr id="11269" name="Line 12"/>
          <p:cNvSpPr>
            <a:spLocks noChangeShapeType="1"/>
          </p:cNvSpPr>
          <p:nvPr/>
        </p:nvSpPr>
        <p:spPr bwMode="auto">
          <a:xfrm>
            <a:off x="1857375" y="6108700"/>
            <a:ext cx="28575" cy="0"/>
          </a:xfrm>
          <a:prstGeom prst="line">
            <a:avLst/>
          </a:prstGeom>
          <a:noFill/>
          <a:ln w="0">
            <a:solidFill>
              <a:srgbClr val="000000"/>
            </a:solidFill>
            <a:round/>
            <a:headEnd/>
            <a:tailEnd/>
          </a:ln>
        </p:spPr>
        <p:txBody>
          <a:bodyPr/>
          <a:lstStyle/>
          <a:p>
            <a:endParaRPr lang="en-US"/>
          </a:p>
        </p:txBody>
      </p:sp>
      <p:sp>
        <p:nvSpPr>
          <p:cNvPr id="11270" name="Line 13"/>
          <p:cNvSpPr>
            <a:spLocks noChangeShapeType="1"/>
          </p:cNvSpPr>
          <p:nvPr/>
        </p:nvSpPr>
        <p:spPr bwMode="auto">
          <a:xfrm>
            <a:off x="1857375" y="5451475"/>
            <a:ext cx="28575" cy="0"/>
          </a:xfrm>
          <a:prstGeom prst="line">
            <a:avLst/>
          </a:prstGeom>
          <a:noFill/>
          <a:ln w="0">
            <a:solidFill>
              <a:srgbClr val="000000"/>
            </a:solidFill>
            <a:round/>
            <a:headEnd/>
            <a:tailEnd/>
          </a:ln>
        </p:spPr>
        <p:txBody>
          <a:bodyPr/>
          <a:lstStyle/>
          <a:p>
            <a:endParaRPr lang="en-US"/>
          </a:p>
        </p:txBody>
      </p:sp>
      <p:sp>
        <p:nvSpPr>
          <p:cNvPr id="11271" name="Line 14"/>
          <p:cNvSpPr>
            <a:spLocks noChangeShapeType="1"/>
          </p:cNvSpPr>
          <p:nvPr/>
        </p:nvSpPr>
        <p:spPr bwMode="auto">
          <a:xfrm>
            <a:off x="1857375" y="4791075"/>
            <a:ext cx="209550" cy="0"/>
          </a:xfrm>
          <a:prstGeom prst="line">
            <a:avLst/>
          </a:prstGeom>
          <a:noFill/>
          <a:ln w="12700">
            <a:solidFill>
              <a:srgbClr val="000000"/>
            </a:solidFill>
            <a:round/>
            <a:headEnd/>
            <a:tailEnd/>
          </a:ln>
        </p:spPr>
        <p:txBody>
          <a:bodyPr/>
          <a:lstStyle/>
          <a:p>
            <a:endParaRPr lang="en-US"/>
          </a:p>
        </p:txBody>
      </p:sp>
      <p:sp>
        <p:nvSpPr>
          <p:cNvPr id="11272" name="Line 15"/>
          <p:cNvSpPr>
            <a:spLocks noChangeShapeType="1"/>
          </p:cNvSpPr>
          <p:nvPr/>
        </p:nvSpPr>
        <p:spPr bwMode="auto">
          <a:xfrm>
            <a:off x="1857375" y="4130675"/>
            <a:ext cx="28575" cy="0"/>
          </a:xfrm>
          <a:prstGeom prst="line">
            <a:avLst/>
          </a:prstGeom>
          <a:noFill/>
          <a:ln w="0">
            <a:solidFill>
              <a:srgbClr val="000000"/>
            </a:solidFill>
            <a:round/>
            <a:headEnd/>
            <a:tailEnd/>
          </a:ln>
        </p:spPr>
        <p:txBody>
          <a:bodyPr/>
          <a:lstStyle/>
          <a:p>
            <a:endParaRPr lang="en-US"/>
          </a:p>
        </p:txBody>
      </p:sp>
      <p:sp>
        <p:nvSpPr>
          <p:cNvPr id="11273" name="Line 16"/>
          <p:cNvSpPr>
            <a:spLocks noChangeShapeType="1"/>
          </p:cNvSpPr>
          <p:nvPr/>
        </p:nvSpPr>
        <p:spPr bwMode="auto">
          <a:xfrm>
            <a:off x="1857375" y="3465513"/>
            <a:ext cx="28575" cy="0"/>
          </a:xfrm>
          <a:prstGeom prst="line">
            <a:avLst/>
          </a:prstGeom>
          <a:noFill/>
          <a:ln w="0">
            <a:solidFill>
              <a:srgbClr val="000000"/>
            </a:solidFill>
            <a:round/>
            <a:headEnd/>
            <a:tailEnd/>
          </a:ln>
        </p:spPr>
        <p:txBody>
          <a:bodyPr/>
          <a:lstStyle/>
          <a:p>
            <a:endParaRPr lang="en-US"/>
          </a:p>
        </p:txBody>
      </p:sp>
      <p:sp>
        <p:nvSpPr>
          <p:cNvPr id="11274" name="Line 17"/>
          <p:cNvSpPr>
            <a:spLocks noChangeShapeType="1"/>
          </p:cNvSpPr>
          <p:nvPr/>
        </p:nvSpPr>
        <p:spPr bwMode="auto">
          <a:xfrm>
            <a:off x="1857375" y="2809875"/>
            <a:ext cx="28575" cy="0"/>
          </a:xfrm>
          <a:prstGeom prst="line">
            <a:avLst/>
          </a:prstGeom>
          <a:noFill/>
          <a:ln w="0">
            <a:solidFill>
              <a:srgbClr val="000000"/>
            </a:solidFill>
            <a:round/>
            <a:headEnd/>
            <a:tailEnd/>
          </a:ln>
        </p:spPr>
        <p:txBody>
          <a:bodyPr/>
          <a:lstStyle/>
          <a:p>
            <a:endParaRPr lang="en-US"/>
          </a:p>
        </p:txBody>
      </p:sp>
      <p:sp>
        <p:nvSpPr>
          <p:cNvPr id="11275" name="Line 18"/>
          <p:cNvSpPr>
            <a:spLocks noChangeShapeType="1"/>
          </p:cNvSpPr>
          <p:nvPr/>
        </p:nvSpPr>
        <p:spPr bwMode="auto">
          <a:xfrm>
            <a:off x="1857375" y="2144713"/>
            <a:ext cx="28575" cy="0"/>
          </a:xfrm>
          <a:prstGeom prst="line">
            <a:avLst/>
          </a:prstGeom>
          <a:noFill/>
          <a:ln w="0">
            <a:solidFill>
              <a:srgbClr val="000000"/>
            </a:solidFill>
            <a:round/>
            <a:headEnd/>
            <a:tailEnd/>
          </a:ln>
        </p:spPr>
        <p:txBody>
          <a:bodyPr/>
          <a:lstStyle/>
          <a:p>
            <a:endParaRPr lang="en-US"/>
          </a:p>
        </p:txBody>
      </p:sp>
      <p:sp>
        <p:nvSpPr>
          <p:cNvPr id="11276" name="Line 20"/>
          <p:cNvSpPr>
            <a:spLocks noChangeShapeType="1"/>
          </p:cNvSpPr>
          <p:nvPr/>
        </p:nvSpPr>
        <p:spPr bwMode="auto">
          <a:xfrm flipV="1">
            <a:off x="1885950" y="6108700"/>
            <a:ext cx="0" cy="26988"/>
          </a:xfrm>
          <a:prstGeom prst="line">
            <a:avLst/>
          </a:prstGeom>
          <a:noFill/>
          <a:ln w="0">
            <a:solidFill>
              <a:srgbClr val="000000"/>
            </a:solidFill>
            <a:round/>
            <a:headEnd/>
            <a:tailEnd/>
          </a:ln>
        </p:spPr>
        <p:txBody>
          <a:bodyPr/>
          <a:lstStyle/>
          <a:p>
            <a:endParaRPr lang="en-US"/>
          </a:p>
        </p:txBody>
      </p:sp>
      <p:sp>
        <p:nvSpPr>
          <p:cNvPr id="11277" name="Line 21"/>
          <p:cNvSpPr>
            <a:spLocks noChangeShapeType="1"/>
          </p:cNvSpPr>
          <p:nvPr/>
        </p:nvSpPr>
        <p:spPr bwMode="auto">
          <a:xfrm flipV="1">
            <a:off x="2436813" y="6108700"/>
            <a:ext cx="0" cy="26988"/>
          </a:xfrm>
          <a:prstGeom prst="line">
            <a:avLst/>
          </a:prstGeom>
          <a:noFill/>
          <a:ln w="0">
            <a:solidFill>
              <a:srgbClr val="000000"/>
            </a:solidFill>
            <a:round/>
            <a:headEnd/>
            <a:tailEnd/>
          </a:ln>
        </p:spPr>
        <p:txBody>
          <a:bodyPr/>
          <a:lstStyle/>
          <a:p>
            <a:endParaRPr lang="en-US"/>
          </a:p>
        </p:txBody>
      </p:sp>
      <p:sp>
        <p:nvSpPr>
          <p:cNvPr id="11278" name="Line 22"/>
          <p:cNvSpPr>
            <a:spLocks noChangeShapeType="1"/>
          </p:cNvSpPr>
          <p:nvPr/>
        </p:nvSpPr>
        <p:spPr bwMode="auto">
          <a:xfrm flipV="1">
            <a:off x="2989263" y="6108700"/>
            <a:ext cx="0" cy="26988"/>
          </a:xfrm>
          <a:prstGeom prst="line">
            <a:avLst/>
          </a:prstGeom>
          <a:noFill/>
          <a:ln w="0">
            <a:solidFill>
              <a:srgbClr val="000000"/>
            </a:solidFill>
            <a:round/>
            <a:headEnd/>
            <a:tailEnd/>
          </a:ln>
        </p:spPr>
        <p:txBody>
          <a:bodyPr/>
          <a:lstStyle/>
          <a:p>
            <a:endParaRPr lang="en-US"/>
          </a:p>
        </p:txBody>
      </p:sp>
      <p:sp>
        <p:nvSpPr>
          <p:cNvPr id="11279" name="Line 23"/>
          <p:cNvSpPr>
            <a:spLocks noChangeShapeType="1"/>
          </p:cNvSpPr>
          <p:nvPr/>
        </p:nvSpPr>
        <p:spPr bwMode="auto">
          <a:xfrm flipV="1">
            <a:off x="3540125" y="6108700"/>
            <a:ext cx="0" cy="26988"/>
          </a:xfrm>
          <a:prstGeom prst="line">
            <a:avLst/>
          </a:prstGeom>
          <a:noFill/>
          <a:ln w="0">
            <a:solidFill>
              <a:srgbClr val="000000"/>
            </a:solidFill>
            <a:round/>
            <a:headEnd/>
            <a:tailEnd/>
          </a:ln>
        </p:spPr>
        <p:txBody>
          <a:bodyPr/>
          <a:lstStyle/>
          <a:p>
            <a:endParaRPr lang="en-US"/>
          </a:p>
        </p:txBody>
      </p:sp>
      <p:sp>
        <p:nvSpPr>
          <p:cNvPr id="11280" name="Line 24"/>
          <p:cNvSpPr>
            <a:spLocks noChangeShapeType="1"/>
          </p:cNvSpPr>
          <p:nvPr/>
        </p:nvSpPr>
        <p:spPr bwMode="auto">
          <a:xfrm flipV="1">
            <a:off x="4090988" y="6108700"/>
            <a:ext cx="0" cy="26988"/>
          </a:xfrm>
          <a:prstGeom prst="line">
            <a:avLst/>
          </a:prstGeom>
          <a:noFill/>
          <a:ln w="0">
            <a:solidFill>
              <a:srgbClr val="000000"/>
            </a:solidFill>
            <a:round/>
            <a:headEnd/>
            <a:tailEnd/>
          </a:ln>
        </p:spPr>
        <p:txBody>
          <a:bodyPr/>
          <a:lstStyle/>
          <a:p>
            <a:endParaRPr lang="en-US"/>
          </a:p>
        </p:txBody>
      </p:sp>
      <p:sp>
        <p:nvSpPr>
          <p:cNvPr id="11281" name="Line 25"/>
          <p:cNvSpPr>
            <a:spLocks noChangeShapeType="1"/>
          </p:cNvSpPr>
          <p:nvPr/>
        </p:nvSpPr>
        <p:spPr bwMode="auto">
          <a:xfrm flipV="1">
            <a:off x="4652963" y="6108700"/>
            <a:ext cx="0" cy="26988"/>
          </a:xfrm>
          <a:prstGeom prst="line">
            <a:avLst/>
          </a:prstGeom>
          <a:noFill/>
          <a:ln w="0">
            <a:solidFill>
              <a:srgbClr val="000000"/>
            </a:solidFill>
            <a:round/>
            <a:headEnd/>
            <a:tailEnd/>
          </a:ln>
        </p:spPr>
        <p:txBody>
          <a:bodyPr/>
          <a:lstStyle/>
          <a:p>
            <a:endParaRPr lang="en-US"/>
          </a:p>
        </p:txBody>
      </p:sp>
      <p:sp>
        <p:nvSpPr>
          <p:cNvPr id="11282" name="Line 26"/>
          <p:cNvSpPr>
            <a:spLocks noChangeShapeType="1"/>
          </p:cNvSpPr>
          <p:nvPr/>
        </p:nvSpPr>
        <p:spPr bwMode="auto">
          <a:xfrm flipV="1">
            <a:off x="5203825" y="6108700"/>
            <a:ext cx="0" cy="26988"/>
          </a:xfrm>
          <a:prstGeom prst="line">
            <a:avLst/>
          </a:prstGeom>
          <a:noFill/>
          <a:ln w="0">
            <a:solidFill>
              <a:srgbClr val="000000"/>
            </a:solidFill>
            <a:round/>
            <a:headEnd/>
            <a:tailEnd/>
          </a:ln>
        </p:spPr>
        <p:txBody>
          <a:bodyPr/>
          <a:lstStyle/>
          <a:p>
            <a:endParaRPr lang="en-US"/>
          </a:p>
        </p:txBody>
      </p:sp>
      <p:sp>
        <p:nvSpPr>
          <p:cNvPr id="11283" name="Line 27"/>
          <p:cNvSpPr>
            <a:spLocks noChangeShapeType="1"/>
          </p:cNvSpPr>
          <p:nvPr/>
        </p:nvSpPr>
        <p:spPr bwMode="auto">
          <a:xfrm flipV="1">
            <a:off x="5756275" y="6108700"/>
            <a:ext cx="0" cy="26988"/>
          </a:xfrm>
          <a:prstGeom prst="line">
            <a:avLst/>
          </a:prstGeom>
          <a:noFill/>
          <a:ln w="0">
            <a:solidFill>
              <a:srgbClr val="000000"/>
            </a:solidFill>
            <a:round/>
            <a:headEnd/>
            <a:tailEnd/>
          </a:ln>
        </p:spPr>
        <p:txBody>
          <a:bodyPr/>
          <a:lstStyle/>
          <a:p>
            <a:endParaRPr lang="en-US"/>
          </a:p>
        </p:txBody>
      </p:sp>
      <p:sp>
        <p:nvSpPr>
          <p:cNvPr id="11284" name="Line 28"/>
          <p:cNvSpPr>
            <a:spLocks noChangeShapeType="1"/>
          </p:cNvSpPr>
          <p:nvPr/>
        </p:nvSpPr>
        <p:spPr bwMode="auto">
          <a:xfrm flipV="1">
            <a:off x="6307138" y="6108700"/>
            <a:ext cx="0" cy="26988"/>
          </a:xfrm>
          <a:prstGeom prst="line">
            <a:avLst/>
          </a:prstGeom>
          <a:noFill/>
          <a:ln w="0">
            <a:solidFill>
              <a:srgbClr val="000000"/>
            </a:solidFill>
            <a:round/>
            <a:headEnd/>
            <a:tailEnd/>
          </a:ln>
        </p:spPr>
        <p:txBody>
          <a:bodyPr/>
          <a:lstStyle/>
          <a:p>
            <a:endParaRPr lang="en-US"/>
          </a:p>
        </p:txBody>
      </p:sp>
      <p:sp>
        <p:nvSpPr>
          <p:cNvPr id="11285" name="Line 29"/>
          <p:cNvSpPr>
            <a:spLocks noChangeShapeType="1"/>
          </p:cNvSpPr>
          <p:nvPr/>
        </p:nvSpPr>
        <p:spPr bwMode="auto">
          <a:xfrm flipV="1">
            <a:off x="6859588" y="6108700"/>
            <a:ext cx="0" cy="26988"/>
          </a:xfrm>
          <a:prstGeom prst="line">
            <a:avLst/>
          </a:prstGeom>
          <a:noFill/>
          <a:ln w="0">
            <a:solidFill>
              <a:srgbClr val="000000"/>
            </a:solidFill>
            <a:round/>
            <a:headEnd/>
            <a:tailEnd/>
          </a:ln>
        </p:spPr>
        <p:txBody>
          <a:bodyPr/>
          <a:lstStyle/>
          <a:p>
            <a:endParaRPr lang="en-US"/>
          </a:p>
        </p:txBody>
      </p:sp>
      <p:sp>
        <p:nvSpPr>
          <p:cNvPr id="11286" name="Line 30"/>
          <p:cNvSpPr>
            <a:spLocks noChangeShapeType="1"/>
          </p:cNvSpPr>
          <p:nvPr/>
        </p:nvSpPr>
        <p:spPr bwMode="auto">
          <a:xfrm flipV="1">
            <a:off x="7410450" y="6108700"/>
            <a:ext cx="0" cy="26988"/>
          </a:xfrm>
          <a:prstGeom prst="line">
            <a:avLst/>
          </a:prstGeom>
          <a:noFill/>
          <a:ln w="0">
            <a:solidFill>
              <a:srgbClr val="000000"/>
            </a:solidFill>
            <a:round/>
            <a:headEnd/>
            <a:tailEnd/>
          </a:ln>
        </p:spPr>
        <p:txBody>
          <a:bodyPr/>
          <a:lstStyle/>
          <a:p>
            <a:endParaRPr lang="en-US"/>
          </a:p>
        </p:txBody>
      </p:sp>
      <p:sp>
        <p:nvSpPr>
          <p:cNvPr id="11287" name="Rectangle 71"/>
          <p:cNvSpPr>
            <a:spLocks noChangeArrowheads="1"/>
          </p:cNvSpPr>
          <p:nvPr/>
        </p:nvSpPr>
        <p:spPr bwMode="auto">
          <a:xfrm>
            <a:off x="1704975" y="6042025"/>
            <a:ext cx="1397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a:t>
            </a:r>
            <a:endParaRPr lang="en-US" sz="3200"/>
          </a:p>
        </p:txBody>
      </p:sp>
      <p:sp>
        <p:nvSpPr>
          <p:cNvPr id="11288" name="Rectangle 78"/>
          <p:cNvSpPr>
            <a:spLocks noChangeArrowheads="1"/>
          </p:cNvSpPr>
          <p:nvPr/>
        </p:nvSpPr>
        <p:spPr bwMode="auto">
          <a:xfrm>
            <a:off x="1857375" y="6192838"/>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a:t>
            </a:r>
            <a:endParaRPr lang="en-US" sz="3200"/>
          </a:p>
        </p:txBody>
      </p:sp>
      <p:sp>
        <p:nvSpPr>
          <p:cNvPr id="11289" name="Line 90"/>
          <p:cNvSpPr>
            <a:spLocks noChangeShapeType="1"/>
          </p:cNvSpPr>
          <p:nvPr/>
        </p:nvSpPr>
        <p:spPr bwMode="auto">
          <a:xfrm flipV="1">
            <a:off x="1885950" y="2151063"/>
            <a:ext cx="5524500" cy="2641600"/>
          </a:xfrm>
          <a:prstGeom prst="line">
            <a:avLst/>
          </a:prstGeom>
          <a:noFill/>
          <a:ln w="19050">
            <a:solidFill>
              <a:schemeClr val="accent2"/>
            </a:solidFill>
            <a:prstDash val="dash"/>
            <a:round/>
            <a:headEnd type="none" w="sm" len="sm"/>
            <a:tailEnd type="none" w="sm" len="sm"/>
          </a:ln>
        </p:spPr>
        <p:txBody>
          <a:bodyPr/>
          <a:lstStyle/>
          <a:p>
            <a:endParaRPr lang="en-US"/>
          </a:p>
        </p:txBody>
      </p:sp>
      <p:sp>
        <p:nvSpPr>
          <p:cNvPr id="11290" name="Freeform 91"/>
          <p:cNvSpPr>
            <a:spLocks/>
          </p:cNvSpPr>
          <p:nvPr/>
        </p:nvSpPr>
        <p:spPr bwMode="auto">
          <a:xfrm>
            <a:off x="1885950" y="3452813"/>
            <a:ext cx="5521325" cy="1333500"/>
          </a:xfrm>
          <a:custGeom>
            <a:avLst/>
            <a:gdLst>
              <a:gd name="T0" fmla="*/ 0 w 3478"/>
              <a:gd name="T1" fmla="*/ 2147483647 h 840"/>
              <a:gd name="T2" fmla="*/ 2147483647 w 3478"/>
              <a:gd name="T3" fmla="*/ 2147483647 h 840"/>
              <a:gd name="T4" fmla="*/ 2147483647 w 3478"/>
              <a:gd name="T5" fmla="*/ 2147483647 h 840"/>
              <a:gd name="T6" fmla="*/ 2147483647 w 3478"/>
              <a:gd name="T7" fmla="*/ 2147483647 h 840"/>
              <a:gd name="T8" fmla="*/ 2147483647 w 3478"/>
              <a:gd name="T9" fmla="*/ 2147483647 h 840"/>
              <a:gd name="T10" fmla="*/ 2147483647 w 3478"/>
              <a:gd name="T11" fmla="*/ 2147483647 h 840"/>
              <a:gd name="T12" fmla="*/ 2147483647 w 3478"/>
              <a:gd name="T13" fmla="*/ 2147483647 h 840"/>
              <a:gd name="T14" fmla="*/ 2147483647 w 3478"/>
              <a:gd name="T15" fmla="*/ 2147483647 h 840"/>
              <a:gd name="T16" fmla="*/ 2147483647 w 3478"/>
              <a:gd name="T17" fmla="*/ 2147483647 h 840"/>
              <a:gd name="T18" fmla="*/ 2147483647 w 3478"/>
              <a:gd name="T19" fmla="*/ 2147483647 h 840"/>
              <a:gd name="T20" fmla="*/ 2147483647 w 3478"/>
              <a:gd name="T21" fmla="*/ 2147483647 h 840"/>
              <a:gd name="T22" fmla="*/ 2147483647 w 3478"/>
              <a:gd name="T23" fmla="*/ 0 h 8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78"/>
              <a:gd name="T37" fmla="*/ 0 h 840"/>
              <a:gd name="T38" fmla="*/ 3478 w 3478"/>
              <a:gd name="T39" fmla="*/ 840 h 8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78" h="840">
                <a:moveTo>
                  <a:pt x="0" y="840"/>
                </a:moveTo>
                <a:cubicBezTo>
                  <a:pt x="1" y="825"/>
                  <a:pt x="3" y="810"/>
                  <a:pt x="18" y="794"/>
                </a:cubicBezTo>
                <a:cubicBezTo>
                  <a:pt x="33" y="778"/>
                  <a:pt x="53" y="764"/>
                  <a:pt x="88" y="744"/>
                </a:cubicBezTo>
                <a:cubicBezTo>
                  <a:pt x="123" y="724"/>
                  <a:pt x="181" y="695"/>
                  <a:pt x="228" y="674"/>
                </a:cubicBezTo>
                <a:cubicBezTo>
                  <a:pt x="275" y="653"/>
                  <a:pt x="319" y="634"/>
                  <a:pt x="368" y="616"/>
                </a:cubicBezTo>
                <a:cubicBezTo>
                  <a:pt x="417" y="598"/>
                  <a:pt x="428" y="594"/>
                  <a:pt x="522" y="568"/>
                </a:cubicBezTo>
                <a:cubicBezTo>
                  <a:pt x="616" y="542"/>
                  <a:pt x="759" y="500"/>
                  <a:pt x="934" y="458"/>
                </a:cubicBezTo>
                <a:cubicBezTo>
                  <a:pt x="1109" y="416"/>
                  <a:pt x="1377" y="358"/>
                  <a:pt x="1570" y="318"/>
                </a:cubicBezTo>
                <a:cubicBezTo>
                  <a:pt x="1763" y="278"/>
                  <a:pt x="1945" y="247"/>
                  <a:pt x="2092" y="220"/>
                </a:cubicBezTo>
                <a:cubicBezTo>
                  <a:pt x="2239" y="193"/>
                  <a:pt x="2305" y="182"/>
                  <a:pt x="2454" y="158"/>
                </a:cubicBezTo>
                <a:cubicBezTo>
                  <a:pt x="2603" y="134"/>
                  <a:pt x="2817" y="100"/>
                  <a:pt x="2988" y="74"/>
                </a:cubicBezTo>
                <a:cubicBezTo>
                  <a:pt x="3159" y="48"/>
                  <a:pt x="3376" y="15"/>
                  <a:pt x="3478" y="0"/>
                </a:cubicBezTo>
              </a:path>
            </a:pathLst>
          </a:custGeom>
          <a:noFill/>
          <a:ln w="28575">
            <a:solidFill>
              <a:schemeClr val="accent2"/>
            </a:solidFill>
            <a:round/>
            <a:headEnd type="none" w="sm" len="sm"/>
            <a:tailEnd type="none" w="sm" len="sm"/>
          </a:ln>
        </p:spPr>
        <p:txBody>
          <a:bodyPr/>
          <a:lstStyle/>
          <a:p>
            <a:endParaRPr lang="en-US"/>
          </a:p>
        </p:txBody>
      </p:sp>
      <p:sp>
        <p:nvSpPr>
          <p:cNvPr id="11291" name="Text Box 92"/>
          <p:cNvSpPr txBox="1">
            <a:spLocks noChangeArrowheads="1"/>
          </p:cNvSpPr>
          <p:nvPr/>
        </p:nvSpPr>
        <p:spPr bwMode="auto">
          <a:xfrm>
            <a:off x="4017963" y="6154738"/>
            <a:ext cx="1257300" cy="274637"/>
          </a:xfrm>
          <a:prstGeom prst="rect">
            <a:avLst/>
          </a:prstGeom>
          <a:noFill/>
          <a:ln w="12700">
            <a:noFill/>
            <a:miter lim="800000"/>
            <a:headEnd type="none" w="sm" len="sm"/>
            <a:tailEnd type="none" w="sm" len="sm"/>
          </a:ln>
        </p:spPr>
        <p:txBody>
          <a:bodyPr wrap="none">
            <a:spAutoFit/>
          </a:bodyPr>
          <a:lstStyle/>
          <a:p>
            <a:pPr algn="ctr"/>
            <a:r>
              <a:rPr lang="en-US" sz="1200">
                <a:solidFill>
                  <a:schemeClr val="accent2"/>
                </a:solidFill>
                <a:latin typeface="Arial" pitchFamily="34" charset="0"/>
              </a:rPr>
              <a:t>Capacity Size </a:t>
            </a:r>
            <a:r>
              <a:rPr lang="en-US" sz="1200" i="1">
                <a:solidFill>
                  <a:schemeClr val="accent2"/>
                </a:solidFill>
                <a:latin typeface="Arial" pitchFamily="34" charset="0"/>
              </a:rPr>
              <a:t>K</a:t>
            </a:r>
            <a:endParaRPr lang="en-US" sz="1200">
              <a:solidFill>
                <a:schemeClr val="accent2"/>
              </a:solidFill>
              <a:latin typeface="Arial" pitchFamily="34" charset="0"/>
            </a:endParaRPr>
          </a:p>
        </p:txBody>
      </p:sp>
      <p:sp>
        <p:nvSpPr>
          <p:cNvPr id="11292" name="Text Box 93"/>
          <p:cNvSpPr txBox="1">
            <a:spLocks noChangeArrowheads="1"/>
          </p:cNvSpPr>
          <p:nvPr/>
        </p:nvSpPr>
        <p:spPr bwMode="auto">
          <a:xfrm rot="-5400000">
            <a:off x="573881" y="3985419"/>
            <a:ext cx="2162175" cy="274638"/>
          </a:xfrm>
          <a:prstGeom prst="rect">
            <a:avLst/>
          </a:prstGeom>
          <a:noFill/>
          <a:ln w="12700">
            <a:noFill/>
            <a:miter lim="800000"/>
            <a:headEnd type="none" w="sm" len="sm"/>
            <a:tailEnd type="none" w="sm" len="sm"/>
          </a:ln>
        </p:spPr>
        <p:txBody>
          <a:bodyPr wrap="none">
            <a:spAutoFit/>
          </a:bodyPr>
          <a:lstStyle/>
          <a:p>
            <a:pPr algn="ctr"/>
            <a:r>
              <a:rPr lang="en-US" sz="1200">
                <a:solidFill>
                  <a:schemeClr val="accent2"/>
                </a:solidFill>
                <a:latin typeface="Arial" pitchFamily="34" charset="0"/>
              </a:rPr>
              <a:t>Capacity Cost </a:t>
            </a:r>
            <a:r>
              <a:rPr lang="en-US" sz="1200" i="1">
                <a:solidFill>
                  <a:schemeClr val="accent2"/>
                </a:solidFill>
                <a:latin typeface="Arial" pitchFamily="34" charset="0"/>
              </a:rPr>
              <a:t>C</a:t>
            </a:r>
            <a:r>
              <a:rPr lang="en-US" sz="1200">
                <a:solidFill>
                  <a:schemeClr val="accent2"/>
                </a:solidFill>
                <a:latin typeface="Arial" pitchFamily="34" charset="0"/>
              </a:rPr>
              <a:t>(</a:t>
            </a:r>
            <a:r>
              <a:rPr lang="en-US" sz="1200" i="1">
                <a:solidFill>
                  <a:schemeClr val="accent2"/>
                </a:solidFill>
                <a:latin typeface="Arial" pitchFamily="34" charset="0"/>
              </a:rPr>
              <a:t>K</a:t>
            </a:r>
            <a:r>
              <a:rPr lang="en-US" sz="1200">
                <a:solidFill>
                  <a:schemeClr val="accent2"/>
                </a:solidFill>
                <a:latin typeface="Arial" pitchFamily="34" charset="0"/>
              </a:rPr>
              <a:t>) or CapEx</a:t>
            </a:r>
            <a:endParaRPr lang="en-US" sz="1200" i="1">
              <a:solidFill>
                <a:schemeClr val="accent2"/>
              </a:solidFill>
              <a:latin typeface="Arial" pitchFamily="34" charset="0"/>
            </a:endParaRPr>
          </a:p>
        </p:txBody>
      </p:sp>
      <p:sp>
        <p:nvSpPr>
          <p:cNvPr id="11293" name="Line 94"/>
          <p:cNvSpPr>
            <a:spLocks noChangeShapeType="1"/>
          </p:cNvSpPr>
          <p:nvPr/>
        </p:nvSpPr>
        <p:spPr bwMode="auto">
          <a:xfrm flipV="1">
            <a:off x="2025650" y="4786313"/>
            <a:ext cx="0" cy="1317625"/>
          </a:xfrm>
          <a:prstGeom prst="line">
            <a:avLst/>
          </a:prstGeom>
          <a:noFill/>
          <a:ln w="28575">
            <a:solidFill>
              <a:schemeClr val="tx1"/>
            </a:solidFill>
            <a:round/>
            <a:headEnd type="none" w="sm" len="sm"/>
            <a:tailEnd type="triangle" w="med" len="med"/>
          </a:ln>
        </p:spPr>
        <p:txBody>
          <a:bodyPr/>
          <a:lstStyle/>
          <a:p>
            <a:endParaRPr lang="en-US"/>
          </a:p>
        </p:txBody>
      </p:sp>
      <p:sp>
        <p:nvSpPr>
          <p:cNvPr id="11294" name="Text Box 95"/>
          <p:cNvSpPr txBox="1">
            <a:spLocks noChangeArrowheads="1"/>
          </p:cNvSpPr>
          <p:nvPr/>
        </p:nvSpPr>
        <p:spPr bwMode="auto">
          <a:xfrm>
            <a:off x="2044700" y="5305425"/>
            <a:ext cx="1135063" cy="304800"/>
          </a:xfrm>
          <a:prstGeom prst="rect">
            <a:avLst/>
          </a:prstGeom>
          <a:noFill/>
          <a:ln w="12700">
            <a:noFill/>
            <a:miter lim="800000"/>
            <a:headEnd type="none" w="sm" len="sm"/>
            <a:tailEnd type="none" w="sm" len="sm"/>
          </a:ln>
        </p:spPr>
        <p:txBody>
          <a:bodyPr wrap="none">
            <a:spAutoFit/>
          </a:bodyPr>
          <a:lstStyle/>
          <a:p>
            <a:r>
              <a:rPr lang="en-US" sz="1400">
                <a:latin typeface="Arial" pitchFamily="34" charset="0"/>
              </a:rPr>
              <a:t>fixed cost </a:t>
            </a:r>
            <a:r>
              <a:rPr lang="en-US" sz="1400" i="1">
                <a:latin typeface="Arial" pitchFamily="34" charset="0"/>
              </a:rPr>
              <a:t>c</a:t>
            </a:r>
            <a:r>
              <a:rPr lang="en-US" sz="1400" baseline="-25000">
                <a:latin typeface="Arial" pitchFamily="34" charset="0"/>
              </a:rPr>
              <a:t>0</a:t>
            </a:r>
            <a:endParaRPr lang="en-US" sz="1400">
              <a:latin typeface="Arial" pitchFamily="34" charset="0"/>
            </a:endParaRPr>
          </a:p>
        </p:txBody>
      </p:sp>
      <p:sp>
        <p:nvSpPr>
          <p:cNvPr id="11295" name="AutoShape 96"/>
          <p:cNvSpPr>
            <a:spLocks noChangeArrowheads="1"/>
          </p:cNvSpPr>
          <p:nvPr/>
        </p:nvSpPr>
        <p:spPr bwMode="auto">
          <a:xfrm flipH="1">
            <a:off x="5033963" y="3036888"/>
            <a:ext cx="544512" cy="266700"/>
          </a:xfrm>
          <a:prstGeom prst="rtTriangle">
            <a:avLst/>
          </a:prstGeom>
          <a:solidFill>
            <a:schemeClr val="bg1"/>
          </a:solidFill>
          <a:ln w="12700">
            <a:solidFill>
              <a:schemeClr val="folHlink"/>
            </a:solidFill>
            <a:miter lim="800000"/>
            <a:headEnd type="none" w="sm" len="sm"/>
            <a:tailEnd type="none" w="sm" len="sm"/>
          </a:ln>
        </p:spPr>
        <p:txBody>
          <a:bodyPr wrap="none" anchor="ctr"/>
          <a:lstStyle/>
          <a:p>
            <a:endParaRPr lang="en-US"/>
          </a:p>
        </p:txBody>
      </p:sp>
      <p:sp>
        <p:nvSpPr>
          <p:cNvPr id="11296" name="Text Box 97"/>
          <p:cNvSpPr txBox="1">
            <a:spLocks noChangeArrowheads="1"/>
          </p:cNvSpPr>
          <p:nvPr/>
        </p:nvSpPr>
        <p:spPr bwMode="auto">
          <a:xfrm>
            <a:off x="5551488" y="3003550"/>
            <a:ext cx="974725" cy="304800"/>
          </a:xfrm>
          <a:prstGeom prst="rect">
            <a:avLst/>
          </a:prstGeom>
          <a:noFill/>
          <a:ln w="12700">
            <a:noFill/>
            <a:miter lim="800000"/>
            <a:headEnd type="none" w="sm" len="sm"/>
            <a:tailEnd type="none" w="sm" len="sm"/>
          </a:ln>
        </p:spPr>
        <p:txBody>
          <a:bodyPr wrap="none">
            <a:spAutoFit/>
          </a:bodyPr>
          <a:lstStyle/>
          <a:p>
            <a:r>
              <a:rPr lang="en-US" sz="1400">
                <a:latin typeface="Arial" pitchFamily="34" charset="0"/>
              </a:rPr>
              <a:t>slope = </a:t>
            </a:r>
            <a:r>
              <a:rPr lang="en-US" sz="1400" i="1">
                <a:latin typeface="Arial" pitchFamily="34" charset="0"/>
              </a:rPr>
              <a:t>c</a:t>
            </a:r>
            <a:r>
              <a:rPr lang="en-US" sz="1400" i="1" baseline="-25000">
                <a:latin typeface="Arial" pitchFamily="34" charset="0"/>
              </a:rPr>
              <a:t>K</a:t>
            </a:r>
          </a:p>
        </p:txBody>
      </p:sp>
      <p:sp>
        <p:nvSpPr>
          <p:cNvPr id="11297" name="Freeform 99"/>
          <p:cNvSpPr>
            <a:spLocks/>
          </p:cNvSpPr>
          <p:nvPr/>
        </p:nvSpPr>
        <p:spPr bwMode="auto">
          <a:xfrm>
            <a:off x="4572000" y="3508375"/>
            <a:ext cx="223838" cy="538163"/>
          </a:xfrm>
          <a:custGeom>
            <a:avLst/>
            <a:gdLst>
              <a:gd name="T0" fmla="*/ 0 w 141"/>
              <a:gd name="T1" fmla="*/ 0 h 339"/>
              <a:gd name="T2" fmla="*/ 2147483647 w 141"/>
              <a:gd name="T3" fmla="*/ 2147483647 h 339"/>
              <a:gd name="T4" fmla="*/ 2147483647 w 141"/>
              <a:gd name="T5" fmla="*/ 2147483647 h 339"/>
              <a:gd name="T6" fmla="*/ 2147483647 w 141"/>
              <a:gd name="T7" fmla="*/ 2147483647 h 339"/>
              <a:gd name="T8" fmla="*/ 0 60000 65536"/>
              <a:gd name="T9" fmla="*/ 0 60000 65536"/>
              <a:gd name="T10" fmla="*/ 0 60000 65536"/>
              <a:gd name="T11" fmla="*/ 0 60000 65536"/>
              <a:gd name="T12" fmla="*/ 0 w 141"/>
              <a:gd name="T13" fmla="*/ 0 h 339"/>
              <a:gd name="T14" fmla="*/ 141 w 141"/>
              <a:gd name="T15" fmla="*/ 339 h 339"/>
            </a:gdLst>
            <a:ahLst/>
            <a:cxnLst>
              <a:cxn ang="T8">
                <a:pos x="T0" y="T1"/>
              </a:cxn>
              <a:cxn ang="T9">
                <a:pos x="T2" y="T3"/>
              </a:cxn>
              <a:cxn ang="T10">
                <a:pos x="T4" y="T5"/>
              </a:cxn>
              <a:cxn ang="T11">
                <a:pos x="T6" y="T7"/>
              </a:cxn>
            </a:cxnLst>
            <a:rect l="T12" t="T13" r="T14" b="T15"/>
            <a:pathLst>
              <a:path w="141" h="339">
                <a:moveTo>
                  <a:pt x="0" y="0"/>
                </a:moveTo>
                <a:cubicBezTo>
                  <a:pt x="30" y="40"/>
                  <a:pt x="60" y="81"/>
                  <a:pt x="81" y="120"/>
                </a:cubicBezTo>
                <a:cubicBezTo>
                  <a:pt x="102" y="159"/>
                  <a:pt x="113" y="195"/>
                  <a:pt x="123" y="231"/>
                </a:cubicBezTo>
                <a:cubicBezTo>
                  <a:pt x="133" y="267"/>
                  <a:pt x="137" y="303"/>
                  <a:pt x="141" y="339"/>
                </a:cubicBezTo>
              </a:path>
            </a:pathLst>
          </a:custGeom>
          <a:noFill/>
          <a:ln w="12700">
            <a:solidFill>
              <a:schemeClr val="tx1"/>
            </a:solidFill>
            <a:round/>
            <a:headEnd type="none" w="sm" len="sm"/>
            <a:tailEnd type="triangle" w="med" len="med"/>
          </a:ln>
        </p:spPr>
        <p:txBody>
          <a:bodyPr/>
          <a:lstStyle/>
          <a:p>
            <a:endParaRPr lang="en-US"/>
          </a:p>
        </p:txBody>
      </p:sp>
      <p:sp>
        <p:nvSpPr>
          <p:cNvPr id="11298" name="Text Box 100"/>
          <p:cNvSpPr txBox="1">
            <a:spLocks noChangeArrowheads="1"/>
          </p:cNvSpPr>
          <p:nvPr/>
        </p:nvSpPr>
        <p:spPr bwMode="auto">
          <a:xfrm>
            <a:off x="4487863" y="4068763"/>
            <a:ext cx="1212850" cy="304800"/>
          </a:xfrm>
          <a:prstGeom prst="rect">
            <a:avLst/>
          </a:prstGeom>
          <a:noFill/>
          <a:ln w="12700">
            <a:noFill/>
            <a:miter lim="800000"/>
            <a:headEnd type="none" w="sm" len="sm"/>
            <a:tailEnd type="none" w="sm" len="sm"/>
          </a:ln>
        </p:spPr>
        <p:txBody>
          <a:bodyPr wrap="none">
            <a:spAutoFit/>
          </a:bodyPr>
          <a:lstStyle/>
          <a:p>
            <a:r>
              <a:rPr lang="en-US" sz="1400">
                <a:latin typeface="Arial" pitchFamily="34" charset="0"/>
              </a:rPr>
              <a:t>decreasing </a:t>
            </a:r>
            <a:r>
              <a:rPr lang="en-US" sz="1400">
                <a:latin typeface="Symbol" pitchFamily="18" charset="2"/>
              </a:rPr>
              <a:t>a</a:t>
            </a:r>
          </a:p>
        </p:txBody>
      </p:sp>
      <p:sp>
        <p:nvSpPr>
          <p:cNvPr id="11299" name="Text Box 101"/>
          <p:cNvSpPr txBox="1">
            <a:spLocks noChangeArrowheads="1"/>
          </p:cNvSpPr>
          <p:nvPr/>
        </p:nvSpPr>
        <p:spPr bwMode="auto">
          <a:xfrm>
            <a:off x="4149725" y="3240088"/>
            <a:ext cx="571500" cy="304800"/>
          </a:xfrm>
          <a:prstGeom prst="rect">
            <a:avLst/>
          </a:prstGeom>
          <a:noFill/>
          <a:ln w="12700">
            <a:noFill/>
            <a:miter lim="800000"/>
            <a:headEnd type="none" w="sm" len="sm"/>
            <a:tailEnd type="none" w="sm" len="sm"/>
          </a:ln>
        </p:spPr>
        <p:txBody>
          <a:bodyPr wrap="none">
            <a:spAutoFit/>
          </a:bodyPr>
          <a:lstStyle/>
          <a:p>
            <a:r>
              <a:rPr lang="en-US" sz="1400">
                <a:solidFill>
                  <a:schemeClr val="accent2"/>
                </a:solidFill>
                <a:latin typeface="Symbol" pitchFamily="18" charset="2"/>
              </a:rPr>
              <a:t>a = 1</a:t>
            </a:r>
          </a:p>
        </p:txBody>
      </p:sp>
      <p:sp>
        <p:nvSpPr>
          <p:cNvPr id="11300" name="Text Box 102"/>
          <p:cNvSpPr txBox="1">
            <a:spLocks noChangeArrowheads="1"/>
          </p:cNvSpPr>
          <p:nvPr/>
        </p:nvSpPr>
        <p:spPr bwMode="auto">
          <a:xfrm>
            <a:off x="4702175" y="3563938"/>
            <a:ext cx="615950" cy="304800"/>
          </a:xfrm>
          <a:prstGeom prst="rect">
            <a:avLst/>
          </a:prstGeom>
          <a:noFill/>
          <a:ln w="12700">
            <a:noFill/>
            <a:miter lim="800000"/>
            <a:headEnd type="none" w="sm" len="sm"/>
            <a:tailEnd type="none" w="sm" len="sm"/>
          </a:ln>
        </p:spPr>
        <p:txBody>
          <a:bodyPr wrap="none">
            <a:spAutoFit/>
          </a:bodyPr>
          <a:lstStyle/>
          <a:p>
            <a:r>
              <a:rPr lang="en-US" sz="1400">
                <a:solidFill>
                  <a:schemeClr val="accent2"/>
                </a:solidFill>
                <a:latin typeface="Symbol" pitchFamily="18" charset="2"/>
              </a:rPr>
              <a:t>a = .6</a:t>
            </a:r>
          </a:p>
        </p:txBody>
      </p:sp>
      <p:sp>
        <p:nvSpPr>
          <p:cNvPr id="11301" name="Text Box 103"/>
          <p:cNvSpPr txBox="1">
            <a:spLocks noChangeArrowheads="1"/>
          </p:cNvSpPr>
          <p:nvPr/>
        </p:nvSpPr>
        <p:spPr bwMode="auto">
          <a:xfrm>
            <a:off x="5319713" y="2316163"/>
            <a:ext cx="1258887" cy="304800"/>
          </a:xfrm>
          <a:prstGeom prst="rect">
            <a:avLst/>
          </a:prstGeom>
          <a:noFill/>
          <a:ln w="12700">
            <a:noFill/>
            <a:miter lim="800000"/>
            <a:headEnd type="none" w="sm" len="sm"/>
            <a:tailEnd type="none" w="sm" len="sm"/>
          </a:ln>
        </p:spPr>
        <p:txBody>
          <a:bodyPr wrap="none">
            <a:spAutoFit/>
          </a:bodyPr>
          <a:lstStyle/>
          <a:p>
            <a:r>
              <a:rPr lang="en-US" sz="1400">
                <a:solidFill>
                  <a:schemeClr val="accent2"/>
                </a:solidFill>
                <a:latin typeface="Arial" pitchFamily="34" charset="0"/>
              </a:rPr>
              <a:t>Linear CapEx</a:t>
            </a:r>
          </a:p>
        </p:txBody>
      </p:sp>
      <p:sp>
        <p:nvSpPr>
          <p:cNvPr id="11302" name="Text Box 104"/>
          <p:cNvSpPr txBox="1">
            <a:spLocks noChangeArrowheads="1"/>
          </p:cNvSpPr>
          <p:nvPr/>
        </p:nvSpPr>
        <p:spPr bwMode="auto">
          <a:xfrm>
            <a:off x="5886450" y="3698875"/>
            <a:ext cx="1270000" cy="304800"/>
          </a:xfrm>
          <a:prstGeom prst="rect">
            <a:avLst/>
          </a:prstGeom>
          <a:noFill/>
          <a:ln w="12700">
            <a:noFill/>
            <a:miter lim="800000"/>
            <a:headEnd type="none" w="sm" len="sm"/>
            <a:tailEnd type="none" w="sm" len="sm"/>
          </a:ln>
        </p:spPr>
        <p:txBody>
          <a:bodyPr wrap="none">
            <a:spAutoFit/>
          </a:bodyPr>
          <a:lstStyle/>
          <a:p>
            <a:r>
              <a:rPr lang="en-US" sz="1400">
                <a:solidFill>
                  <a:schemeClr val="accent2"/>
                </a:solidFill>
                <a:latin typeface="Arial" pitchFamily="34" charset="0"/>
              </a:rPr>
              <a:t>Power CapEx</a:t>
            </a: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4"/>
          <p:cNvSpPr>
            <a:spLocks noGrp="1"/>
          </p:cNvSpPr>
          <p:nvPr>
            <p:ph type="ctrTitle"/>
          </p:nvPr>
        </p:nvSpPr>
        <p:spPr/>
        <p:txBody>
          <a:bodyPr/>
          <a:lstStyle/>
          <a:p>
            <a:r>
              <a:rPr lang="en-US" smtClean="0"/>
              <a:t>Old Slides</a:t>
            </a:r>
          </a:p>
        </p:txBody>
      </p:sp>
      <p:sp>
        <p:nvSpPr>
          <p:cNvPr id="38915" name="Subtitle 5"/>
          <p:cNvSpPr>
            <a:spLocks noGrp="1"/>
          </p:cNvSpPr>
          <p:nvPr>
            <p:ph type="subTitle" idx="1"/>
          </p:nvPr>
        </p:nvSpPr>
        <p:spPr/>
        <p:txBody>
          <a:bodyPr/>
          <a:lstStyle/>
          <a:p>
            <a:r>
              <a:rPr lang="en-US" smtClean="0"/>
              <a:t>After this</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Discussion Topics on Harley-Davidson Case</a:t>
            </a:r>
          </a:p>
        </p:txBody>
      </p:sp>
      <p:sp>
        <p:nvSpPr>
          <p:cNvPr id="39939" name="Rectangle 3"/>
          <p:cNvSpPr>
            <a:spLocks noGrp="1" noChangeArrowheads="1"/>
          </p:cNvSpPr>
          <p:nvPr>
            <p:ph idx="1"/>
          </p:nvPr>
        </p:nvSpPr>
        <p:spPr/>
        <p:txBody>
          <a:bodyPr/>
          <a:lstStyle/>
          <a:p>
            <a:pPr eaLnBrk="1" hangingPunct="1">
              <a:buFont typeface="Wingdings" pitchFamily="2" charset="2"/>
              <a:buNone/>
            </a:pPr>
            <a:r>
              <a:rPr lang="en-US" sz="1800" smtClean="0"/>
              <a:t>1. Capacity expansion/contraction: </a:t>
            </a:r>
          </a:p>
          <a:p>
            <a:pPr lvl="1" eaLnBrk="1" hangingPunct="1"/>
            <a:r>
              <a:rPr lang="en-US" sz="1600" smtClean="0"/>
              <a:t>There are several ways of accomplishing this (as described in the case) </a:t>
            </a:r>
          </a:p>
          <a:p>
            <a:pPr lvl="1" eaLnBrk="1" hangingPunct="1"/>
            <a:r>
              <a:rPr lang="en-US" sz="1600" smtClean="0"/>
              <a:t>How does Harley come to consensus/decisions?  </a:t>
            </a:r>
          </a:p>
          <a:p>
            <a:pPr lvl="1" eaLnBrk="1" hangingPunct="1"/>
            <a:r>
              <a:rPr lang="en-US" sz="1600" smtClean="0"/>
              <a:t>What is the role of qualitative v. quantitative analysis? etc.</a:t>
            </a:r>
          </a:p>
          <a:p>
            <a:pPr eaLnBrk="1" hangingPunct="1">
              <a:buFont typeface="Wingdings" pitchFamily="2" charset="2"/>
              <a:buNone/>
            </a:pPr>
            <a:r>
              <a:rPr lang="en-US" sz="1800" smtClean="0"/>
              <a:t>2. Strategic planning and timing: </a:t>
            </a:r>
          </a:p>
          <a:p>
            <a:pPr lvl="1" eaLnBrk="1" hangingPunct="1"/>
            <a:r>
              <a:rPr lang="en-US" sz="1600" smtClean="0"/>
              <a:t>How far into the future does Harley plan?  </a:t>
            </a:r>
          </a:p>
          <a:p>
            <a:pPr lvl="1" eaLnBrk="1" hangingPunct="1"/>
            <a:r>
              <a:rPr lang="en-US" sz="1600" smtClean="0"/>
              <a:t>To what extent does it forecast demand, supply, competition, technology?</a:t>
            </a:r>
          </a:p>
          <a:p>
            <a:pPr lvl="1" eaLnBrk="1" hangingPunct="1"/>
            <a:r>
              <a:rPr lang="en-US" sz="1600" smtClean="0"/>
              <a:t>How often update plans?  How does it take contingencies into account?  </a:t>
            </a:r>
          </a:p>
          <a:p>
            <a:pPr eaLnBrk="1" hangingPunct="1">
              <a:buFont typeface="Wingdings" pitchFamily="2" charset="2"/>
              <a:buNone/>
            </a:pPr>
            <a:r>
              <a:rPr lang="en-US" sz="1800" smtClean="0"/>
              <a:t>3. Capacity flexibility: </a:t>
            </a:r>
          </a:p>
          <a:p>
            <a:pPr lvl="1" eaLnBrk="1" hangingPunct="1"/>
            <a:r>
              <a:rPr lang="en-US" sz="1600" smtClean="0"/>
              <a:t>How does Harley deal with mix uncertainty?</a:t>
            </a:r>
          </a:p>
          <a:p>
            <a:pPr eaLnBrk="1" hangingPunct="1">
              <a:buFont typeface="Wingdings" pitchFamily="2" charset="2"/>
              <a:buNone/>
            </a:pPr>
            <a:r>
              <a:rPr lang="en-US" sz="1800" smtClean="0"/>
              <a:t>4. Capacity location and global networks: </a:t>
            </a:r>
          </a:p>
          <a:p>
            <a:pPr lvl="1" eaLnBrk="1" hangingPunct="1"/>
            <a:r>
              <a:rPr lang="en-US" sz="1600" smtClean="0"/>
              <a:t>How was the Kansas City location decision made?  (Role of consultants in coming up with set of potential locations, unions, etc.)</a:t>
            </a:r>
          </a:p>
          <a:p>
            <a:pPr lvl="1" eaLnBrk="1" hangingPunct="1"/>
            <a:r>
              <a:rPr lang="en-US" sz="1600" smtClean="0"/>
              <a:t>How do the interesting Brazil Manaus and Indonesia setups work and why were they chosen (role of tariffs, taxes, etc.)</a:t>
            </a:r>
          </a:p>
          <a:p>
            <a:pPr lvl="1" eaLnBrk="1" hangingPunct="1"/>
            <a:r>
              <a:rPr lang="en-US" sz="1600" smtClean="0"/>
              <a:t>does Harley do any global hedging (currency exchange rates)?</a:t>
            </a:r>
          </a:p>
          <a:p>
            <a:pPr eaLnBrk="1" hangingPunct="1">
              <a:buFont typeface="Wingdings" pitchFamily="2" charset="2"/>
              <a:buNone/>
            </a:pPr>
            <a:r>
              <a:rPr lang="en-US" sz="1800" smtClean="0"/>
              <a:t>5. Outsourcing and subcontracting approaches at Harley</a:t>
            </a:r>
          </a:p>
          <a:p>
            <a:pPr eaLnBrk="1" hangingPunct="1">
              <a:buFont typeface="Wingdings" pitchFamily="2" charset="2"/>
              <a:buNone/>
            </a:pPr>
            <a:r>
              <a:rPr lang="en-US" sz="1800" smtClean="0"/>
              <a:t>6. Innovation approaches at Harley</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5" descr="FedEx Corporation, your single source for time-sensitive and time-deferred package, document, and freight transportation services internationally.">
            <a:hlinkClick r:id="rId4"/>
          </p:cNvPr>
          <p:cNvPicPr>
            <a:picLocks noChangeAspect="1" noChangeArrowheads="1"/>
          </p:cNvPicPr>
          <p:nvPr/>
        </p:nvPicPr>
        <p:blipFill>
          <a:blip r:embed="rId5" cstate="print"/>
          <a:srcRect/>
          <a:stretch>
            <a:fillRect/>
          </a:stretch>
        </p:blipFill>
        <p:spPr bwMode="auto">
          <a:xfrm>
            <a:off x="4060825" y="0"/>
            <a:ext cx="1295400" cy="466725"/>
          </a:xfrm>
          <a:prstGeom prst="rect">
            <a:avLst/>
          </a:prstGeom>
          <a:noFill/>
          <a:ln w="9525">
            <a:noFill/>
            <a:miter lim="800000"/>
            <a:headEnd/>
            <a:tailEnd/>
          </a:ln>
        </p:spPr>
      </p:pic>
      <p:sp>
        <p:nvSpPr>
          <p:cNvPr id="7171" name="Rectangle 2"/>
          <p:cNvSpPr>
            <a:spLocks noGrp="1" noChangeArrowheads="1"/>
          </p:cNvSpPr>
          <p:nvPr>
            <p:ph type="title"/>
          </p:nvPr>
        </p:nvSpPr>
        <p:spPr/>
        <p:txBody>
          <a:bodyPr/>
          <a:lstStyle/>
          <a:p>
            <a:pPr eaLnBrk="1" hangingPunct="1"/>
            <a:r>
              <a:rPr lang="en-US" smtClean="0"/>
              <a:t>Capacity Portfolio Strategy</a:t>
            </a:r>
            <a:endParaRPr lang="en-US" i="1" smtClean="0"/>
          </a:p>
        </p:txBody>
      </p:sp>
      <p:sp>
        <p:nvSpPr>
          <p:cNvPr id="7172" name="Text Box 13"/>
          <p:cNvSpPr txBox="1">
            <a:spLocks noChangeArrowheads="1"/>
          </p:cNvSpPr>
          <p:nvPr/>
        </p:nvSpPr>
        <p:spPr bwMode="auto">
          <a:xfrm>
            <a:off x="727075" y="1098550"/>
            <a:ext cx="184150" cy="457200"/>
          </a:xfrm>
          <a:prstGeom prst="rect">
            <a:avLst/>
          </a:prstGeom>
          <a:noFill/>
          <a:ln w="9525" algn="ctr">
            <a:noFill/>
            <a:prstDash val="dash"/>
            <a:miter lim="800000"/>
            <a:headEnd/>
            <a:tailEnd/>
          </a:ln>
        </p:spPr>
        <p:txBody>
          <a:bodyPr wrap="none">
            <a:spAutoFit/>
          </a:bodyPr>
          <a:lstStyle/>
          <a:p>
            <a:endParaRPr lang="en-US"/>
          </a:p>
        </p:txBody>
      </p:sp>
      <p:sp>
        <p:nvSpPr>
          <p:cNvPr id="7173" name="Text Box 14"/>
          <p:cNvSpPr txBox="1">
            <a:spLocks noChangeArrowheads="1"/>
          </p:cNvSpPr>
          <p:nvPr/>
        </p:nvSpPr>
        <p:spPr bwMode="auto">
          <a:xfrm>
            <a:off x="5029200" y="-1588"/>
            <a:ext cx="4114800" cy="1336676"/>
          </a:xfrm>
          <a:prstGeom prst="rect">
            <a:avLst/>
          </a:prstGeom>
          <a:solidFill>
            <a:srgbClr val="CCECFF"/>
          </a:solidFill>
          <a:ln w="9525" algn="ctr">
            <a:noFill/>
            <a:prstDash val="dash"/>
            <a:miter lim="800000"/>
            <a:headEnd/>
            <a:tailEnd/>
          </a:ln>
        </p:spPr>
        <p:txBody>
          <a:bodyPr/>
          <a:lstStyle/>
          <a:p>
            <a:r>
              <a:rPr lang="en-US" sz="1000" b="1">
                <a:latin typeface="Arial" pitchFamily="34" charset="0"/>
              </a:rPr>
              <a:t>FEDEX TO SPEND $1.8 BILLION TO EXPAND UNIT’S CAPACITY</a:t>
            </a:r>
          </a:p>
          <a:p>
            <a:r>
              <a:rPr lang="en-US" sz="1000">
                <a:latin typeface="Arial" pitchFamily="34" charset="0"/>
              </a:rPr>
              <a:t>The FedEx Corporation will spend $1.8 billion to expand its small package carrier, FedEx Ground, by adding 10 hubs and enlarging 23 others.  The project will increase the company’s capacity by the end of fiscal year 2009, to 4.8 million packages a day from 2.5 million.  The first four new hubs will open in Memphis; Dallas; Cincinnati; and Hagerstown, Md., by 2006. Six others will open three years later.  More than 300 existing hubs will be expanded or moved. </a:t>
            </a:r>
            <a:r>
              <a:rPr lang="en-US" sz="800" i="1">
                <a:latin typeface="Arial" pitchFamily="34" charset="0"/>
              </a:rPr>
              <a:t>NYT 10/1/2002.</a:t>
            </a:r>
            <a:endParaRPr lang="en-US" sz="800">
              <a:latin typeface="Arial" pitchFamily="34" charset="0"/>
            </a:endParaRPr>
          </a:p>
        </p:txBody>
      </p:sp>
      <p:sp>
        <p:nvSpPr>
          <p:cNvPr id="7174" name="Rectangle 2"/>
          <p:cNvSpPr>
            <a:spLocks noChangeArrowheads="1"/>
          </p:cNvSpPr>
          <p:nvPr/>
        </p:nvSpPr>
        <p:spPr bwMode="auto">
          <a:xfrm>
            <a:off x="95250" y="1825625"/>
            <a:ext cx="7610475" cy="3309938"/>
          </a:xfrm>
          <a:prstGeom prst="rect">
            <a:avLst/>
          </a:prstGeom>
          <a:solidFill>
            <a:srgbClr val="EAEAEA"/>
          </a:solidFill>
          <a:ln w="12700">
            <a:noFill/>
            <a:miter lim="800000"/>
            <a:headEnd type="none" w="sm" len="sm"/>
            <a:tailEnd type="none" w="sm" len="sm"/>
          </a:ln>
        </p:spPr>
        <p:txBody>
          <a:bodyPr wrap="none" anchor="ctr"/>
          <a:lstStyle/>
          <a:p>
            <a:endParaRPr lang="en-US"/>
          </a:p>
        </p:txBody>
      </p:sp>
      <p:cxnSp>
        <p:nvCxnSpPr>
          <p:cNvPr id="7175" name="AutoShape 3"/>
          <p:cNvCxnSpPr>
            <a:cxnSpLocks noChangeShapeType="1"/>
            <a:stCxn id="7180" idx="2"/>
          </p:cNvCxnSpPr>
          <p:nvPr/>
        </p:nvCxnSpPr>
        <p:spPr bwMode="auto">
          <a:xfrm flipH="1">
            <a:off x="674688" y="3825875"/>
            <a:ext cx="1692275" cy="315913"/>
          </a:xfrm>
          <a:prstGeom prst="straightConnector1">
            <a:avLst/>
          </a:prstGeom>
          <a:noFill/>
          <a:ln w="12700">
            <a:solidFill>
              <a:schemeClr val="tx1"/>
            </a:solidFill>
            <a:round/>
            <a:headEnd type="none" w="sm" len="sm"/>
            <a:tailEnd type="none" w="sm" len="sm"/>
          </a:ln>
        </p:spPr>
      </p:cxnSp>
      <p:cxnSp>
        <p:nvCxnSpPr>
          <p:cNvPr id="7176" name="AutoShape 4"/>
          <p:cNvCxnSpPr>
            <a:cxnSpLocks noChangeShapeType="1"/>
            <a:stCxn id="7180" idx="2"/>
          </p:cNvCxnSpPr>
          <p:nvPr/>
        </p:nvCxnSpPr>
        <p:spPr bwMode="auto">
          <a:xfrm flipH="1">
            <a:off x="1787525" y="3825875"/>
            <a:ext cx="579438" cy="315913"/>
          </a:xfrm>
          <a:prstGeom prst="straightConnector1">
            <a:avLst/>
          </a:prstGeom>
          <a:noFill/>
          <a:ln w="12700">
            <a:solidFill>
              <a:schemeClr val="tx1"/>
            </a:solidFill>
            <a:round/>
            <a:headEnd type="none" w="sm" len="sm"/>
            <a:tailEnd type="none" w="sm" len="sm"/>
          </a:ln>
        </p:spPr>
      </p:cxnSp>
      <p:cxnSp>
        <p:nvCxnSpPr>
          <p:cNvPr id="7177" name="AutoShape 9"/>
          <p:cNvCxnSpPr>
            <a:cxnSpLocks noChangeShapeType="1"/>
            <a:endCxn id="7180" idx="2"/>
          </p:cNvCxnSpPr>
          <p:nvPr/>
        </p:nvCxnSpPr>
        <p:spPr bwMode="auto">
          <a:xfrm flipH="1" flipV="1">
            <a:off x="2366963" y="3825875"/>
            <a:ext cx="1649412" cy="315913"/>
          </a:xfrm>
          <a:prstGeom prst="straightConnector1">
            <a:avLst/>
          </a:prstGeom>
          <a:noFill/>
          <a:ln w="12700">
            <a:solidFill>
              <a:schemeClr val="tx1"/>
            </a:solidFill>
            <a:round/>
            <a:headEnd/>
            <a:tailEnd/>
          </a:ln>
        </p:spPr>
      </p:cxnSp>
      <p:cxnSp>
        <p:nvCxnSpPr>
          <p:cNvPr id="7178" name="AutoShape 10"/>
          <p:cNvCxnSpPr>
            <a:cxnSpLocks noChangeShapeType="1"/>
            <a:stCxn id="7180" idx="2"/>
          </p:cNvCxnSpPr>
          <p:nvPr/>
        </p:nvCxnSpPr>
        <p:spPr bwMode="auto">
          <a:xfrm>
            <a:off x="2366963" y="3825875"/>
            <a:ext cx="534987" cy="315913"/>
          </a:xfrm>
          <a:prstGeom prst="straightConnector1">
            <a:avLst/>
          </a:prstGeom>
          <a:noFill/>
          <a:ln w="12700">
            <a:solidFill>
              <a:schemeClr val="tx1"/>
            </a:solidFill>
            <a:round/>
            <a:headEnd/>
            <a:tailEnd/>
          </a:ln>
        </p:spPr>
      </p:cxnSp>
      <p:sp>
        <p:nvSpPr>
          <p:cNvPr id="7179" name="AutoShape 11"/>
          <p:cNvSpPr>
            <a:spLocks noChangeArrowheads="1"/>
          </p:cNvSpPr>
          <p:nvPr/>
        </p:nvSpPr>
        <p:spPr bwMode="auto">
          <a:xfrm>
            <a:off x="1528763" y="2387600"/>
            <a:ext cx="6067425" cy="1095375"/>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a:r>
              <a:rPr lang="en-US" sz="2000" b="1">
                <a:solidFill>
                  <a:schemeClr val="bg1"/>
                </a:solidFill>
              </a:rPr>
              <a:t>Operations Strategy</a:t>
            </a:r>
          </a:p>
        </p:txBody>
      </p:sp>
      <p:sp>
        <p:nvSpPr>
          <p:cNvPr id="7180" name="Rectangle 12"/>
          <p:cNvSpPr>
            <a:spLocks noChangeArrowheads="1"/>
          </p:cNvSpPr>
          <p:nvPr/>
        </p:nvSpPr>
        <p:spPr bwMode="auto">
          <a:xfrm>
            <a:off x="1481138" y="3155950"/>
            <a:ext cx="1771650" cy="6699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a:r>
              <a:rPr lang="en-US" sz="2000" b="1"/>
              <a:t>Resources</a:t>
            </a:r>
          </a:p>
          <a:p>
            <a:pPr algn="ctr"/>
            <a:r>
              <a:rPr lang="en-US" sz="1600"/>
              <a:t>(Asset Portfolio)</a:t>
            </a:r>
          </a:p>
        </p:txBody>
      </p:sp>
      <p:sp>
        <p:nvSpPr>
          <p:cNvPr id="7181" name="Rectangle 13"/>
          <p:cNvSpPr>
            <a:spLocks noChangeArrowheads="1"/>
          </p:cNvSpPr>
          <p:nvPr/>
        </p:nvSpPr>
        <p:spPr bwMode="auto">
          <a:xfrm>
            <a:off x="5908675" y="3157538"/>
            <a:ext cx="1698625" cy="6699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a:r>
              <a:rPr lang="en-US" sz="2000" b="1"/>
              <a:t>Processes</a:t>
            </a:r>
          </a:p>
          <a:p>
            <a:pPr algn="ctr"/>
            <a:r>
              <a:rPr lang="en-US" sz="1600"/>
              <a:t>(Activity Network)</a:t>
            </a:r>
          </a:p>
        </p:txBody>
      </p:sp>
      <p:sp>
        <p:nvSpPr>
          <p:cNvPr id="7182" name="Text Box 14"/>
          <p:cNvSpPr txBox="1">
            <a:spLocks noChangeArrowheads="1"/>
          </p:cNvSpPr>
          <p:nvPr/>
        </p:nvSpPr>
        <p:spPr bwMode="auto">
          <a:xfrm>
            <a:off x="185738" y="4137025"/>
            <a:ext cx="1023937" cy="868363"/>
          </a:xfrm>
          <a:prstGeom prst="rect">
            <a:avLst/>
          </a:prstGeom>
          <a:solidFill>
            <a:srgbClr val="CCECFF"/>
          </a:solidFill>
          <a:ln w="9525" algn="ctr">
            <a:solidFill>
              <a:schemeClr val="tx1"/>
            </a:solidFill>
            <a:miter lim="800000"/>
            <a:headEnd/>
            <a:tailEnd/>
          </a:ln>
        </p:spPr>
        <p:txBody>
          <a:bodyPr lIns="0" rIns="0"/>
          <a:lstStyle/>
          <a:p>
            <a:pPr algn="ctr"/>
            <a:r>
              <a:rPr lang="en-US" sz="1600" b="1">
                <a:solidFill>
                  <a:schemeClr val="accent2"/>
                </a:solidFill>
              </a:rPr>
              <a:t>Sizing</a:t>
            </a:r>
          </a:p>
          <a:p>
            <a:pPr algn="ctr"/>
            <a:r>
              <a:rPr lang="en-US" sz="1200"/>
              <a:t>How much capacity to</a:t>
            </a:r>
          </a:p>
          <a:p>
            <a:pPr algn="ctr"/>
            <a:r>
              <a:rPr lang="en-US" sz="1200"/>
              <a:t>invest in?</a:t>
            </a:r>
          </a:p>
        </p:txBody>
      </p:sp>
      <p:sp>
        <p:nvSpPr>
          <p:cNvPr id="7183" name="Text Box 15"/>
          <p:cNvSpPr txBox="1">
            <a:spLocks noChangeArrowheads="1"/>
          </p:cNvSpPr>
          <p:nvPr/>
        </p:nvSpPr>
        <p:spPr bwMode="auto">
          <a:xfrm>
            <a:off x="2408238" y="4137025"/>
            <a:ext cx="1023937" cy="868363"/>
          </a:xfrm>
          <a:prstGeom prst="rect">
            <a:avLst/>
          </a:prstGeom>
          <a:solidFill>
            <a:srgbClr val="CCECFF"/>
          </a:solidFill>
          <a:ln w="9525" algn="ctr">
            <a:solidFill>
              <a:schemeClr val="tx1"/>
            </a:solidFill>
            <a:miter lim="800000"/>
            <a:headEnd/>
            <a:tailEnd/>
          </a:ln>
        </p:spPr>
        <p:txBody>
          <a:bodyPr lIns="0" rIns="0"/>
          <a:lstStyle/>
          <a:p>
            <a:pPr algn="ctr"/>
            <a:r>
              <a:rPr lang="en-US" sz="1600" b="1">
                <a:solidFill>
                  <a:schemeClr val="accent2"/>
                </a:solidFill>
              </a:rPr>
              <a:t>Type</a:t>
            </a:r>
          </a:p>
          <a:p>
            <a:pPr algn="ctr"/>
            <a:r>
              <a:rPr lang="en-US" sz="1200"/>
              <a:t>What kinds of resources are best?</a:t>
            </a:r>
            <a:endParaRPr lang="en-US" sz="800"/>
          </a:p>
        </p:txBody>
      </p:sp>
      <p:sp>
        <p:nvSpPr>
          <p:cNvPr id="7184" name="Text Box 16"/>
          <p:cNvSpPr txBox="1">
            <a:spLocks noChangeArrowheads="1"/>
          </p:cNvSpPr>
          <p:nvPr/>
        </p:nvSpPr>
        <p:spPr bwMode="auto">
          <a:xfrm>
            <a:off x="1296988" y="4137025"/>
            <a:ext cx="1023937" cy="868363"/>
          </a:xfrm>
          <a:prstGeom prst="rect">
            <a:avLst/>
          </a:prstGeom>
          <a:solidFill>
            <a:srgbClr val="CCECFF"/>
          </a:solidFill>
          <a:ln w="9525" algn="ctr">
            <a:solidFill>
              <a:schemeClr val="tx1"/>
            </a:solidFill>
            <a:miter lim="800000"/>
            <a:headEnd/>
            <a:tailEnd/>
          </a:ln>
        </p:spPr>
        <p:txBody>
          <a:bodyPr lIns="0" rIns="0"/>
          <a:lstStyle/>
          <a:p>
            <a:pPr algn="ctr"/>
            <a:r>
              <a:rPr lang="en-US" sz="1600" b="1">
                <a:solidFill>
                  <a:schemeClr val="accent2"/>
                </a:solidFill>
              </a:rPr>
              <a:t>Timing</a:t>
            </a:r>
          </a:p>
          <a:p>
            <a:pPr algn="ctr"/>
            <a:r>
              <a:rPr lang="en-US" sz="1200"/>
              <a:t>When increase or reduce resources?</a:t>
            </a:r>
          </a:p>
        </p:txBody>
      </p:sp>
      <p:sp>
        <p:nvSpPr>
          <p:cNvPr id="7185" name="Text Box 17"/>
          <p:cNvSpPr txBox="1">
            <a:spLocks noChangeArrowheads="1"/>
          </p:cNvSpPr>
          <p:nvPr/>
        </p:nvSpPr>
        <p:spPr bwMode="auto">
          <a:xfrm>
            <a:off x="3519488" y="4137025"/>
            <a:ext cx="1023937" cy="868363"/>
          </a:xfrm>
          <a:prstGeom prst="rect">
            <a:avLst/>
          </a:prstGeom>
          <a:solidFill>
            <a:srgbClr val="CCECFF"/>
          </a:solidFill>
          <a:ln w="9525" algn="ctr">
            <a:solidFill>
              <a:schemeClr val="tx1"/>
            </a:solidFill>
            <a:miter lim="800000"/>
            <a:headEnd/>
            <a:tailEnd/>
          </a:ln>
        </p:spPr>
        <p:txBody>
          <a:bodyPr lIns="0" rIns="0"/>
          <a:lstStyle/>
          <a:p>
            <a:pPr algn="ctr"/>
            <a:r>
              <a:rPr lang="en-US" sz="1600" b="1">
                <a:solidFill>
                  <a:schemeClr val="accent2"/>
                </a:solidFill>
              </a:rPr>
              <a:t>Location</a:t>
            </a:r>
          </a:p>
          <a:p>
            <a:pPr algn="ctr"/>
            <a:r>
              <a:rPr lang="en-US" sz="1200"/>
              <a:t>Where should resources be located?</a:t>
            </a:r>
            <a:endParaRPr lang="en-US" sz="800"/>
          </a:p>
        </p:txBody>
      </p:sp>
      <p:sp>
        <p:nvSpPr>
          <p:cNvPr id="7186" name="Rectangle 22"/>
          <p:cNvSpPr>
            <a:spLocks noChangeArrowheads="1"/>
          </p:cNvSpPr>
          <p:nvPr/>
        </p:nvSpPr>
        <p:spPr bwMode="auto">
          <a:xfrm>
            <a:off x="3763963" y="1954213"/>
            <a:ext cx="1597025" cy="6699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a:r>
              <a:rPr lang="en-US" sz="2000" b="1"/>
              <a:t>Competencies</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050"/>
          <p:cNvSpPr>
            <a:spLocks noChangeArrowheads="1"/>
          </p:cNvSpPr>
          <p:nvPr/>
        </p:nvSpPr>
        <p:spPr bwMode="auto">
          <a:xfrm>
            <a:off x="881063" y="206375"/>
            <a:ext cx="98425" cy="209550"/>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rPr>
              <a:t> </a:t>
            </a:r>
            <a:endParaRPr lang="en-US"/>
          </a:p>
        </p:txBody>
      </p:sp>
      <p:sp>
        <p:nvSpPr>
          <p:cNvPr id="41987" name="Rectangle 2051"/>
          <p:cNvSpPr>
            <a:spLocks noGrp="1" noChangeArrowheads="1"/>
          </p:cNvSpPr>
          <p:nvPr>
            <p:ph type="title"/>
          </p:nvPr>
        </p:nvSpPr>
        <p:spPr/>
        <p:txBody>
          <a:bodyPr/>
          <a:lstStyle/>
          <a:p>
            <a:pPr eaLnBrk="1" hangingPunct="1"/>
            <a:r>
              <a:rPr lang="en-US" smtClean="0"/>
              <a:t>Harley’s problem: Match Demand with Supply:</a:t>
            </a:r>
            <a:br>
              <a:rPr lang="en-US" smtClean="0"/>
            </a:br>
            <a:r>
              <a:rPr lang="en-US" smtClean="0"/>
              <a:t>	</a:t>
            </a:r>
            <a:r>
              <a:rPr lang="en-US" i="1" smtClean="0"/>
              <a:t>Conceptual Representation of Choices</a:t>
            </a:r>
          </a:p>
        </p:txBody>
      </p:sp>
      <p:grpSp>
        <p:nvGrpSpPr>
          <p:cNvPr id="41988" name="Group 2052"/>
          <p:cNvGrpSpPr>
            <a:grpSpLocks/>
          </p:cNvGrpSpPr>
          <p:nvPr/>
        </p:nvGrpSpPr>
        <p:grpSpPr bwMode="auto">
          <a:xfrm>
            <a:off x="457200" y="1524000"/>
            <a:ext cx="7924800" cy="4724400"/>
            <a:chOff x="288" y="960"/>
            <a:chExt cx="4992" cy="2976"/>
          </a:xfrm>
        </p:grpSpPr>
        <p:sp>
          <p:nvSpPr>
            <p:cNvPr id="41989" name="Line 2053"/>
            <p:cNvSpPr>
              <a:spLocks noChangeAspect="1" noChangeShapeType="1"/>
            </p:cNvSpPr>
            <p:nvPr/>
          </p:nvSpPr>
          <p:spPr bwMode="auto">
            <a:xfrm>
              <a:off x="877" y="1152"/>
              <a:ext cx="0" cy="2571"/>
            </a:xfrm>
            <a:prstGeom prst="line">
              <a:avLst/>
            </a:prstGeom>
            <a:noFill/>
            <a:ln w="0">
              <a:solidFill>
                <a:srgbClr val="000000"/>
              </a:solidFill>
              <a:round/>
              <a:headEnd type="triangle" w="med" len="med"/>
              <a:tailEnd/>
            </a:ln>
          </p:spPr>
          <p:txBody>
            <a:bodyPr/>
            <a:lstStyle/>
            <a:p>
              <a:endParaRPr lang="en-US"/>
            </a:p>
          </p:txBody>
        </p:sp>
        <p:sp>
          <p:nvSpPr>
            <p:cNvPr id="41990" name="Line 2054"/>
            <p:cNvSpPr>
              <a:spLocks noChangeAspect="1" noChangeShapeType="1"/>
            </p:cNvSpPr>
            <p:nvPr/>
          </p:nvSpPr>
          <p:spPr bwMode="auto">
            <a:xfrm>
              <a:off x="877" y="3723"/>
              <a:ext cx="3943" cy="1"/>
            </a:xfrm>
            <a:prstGeom prst="line">
              <a:avLst/>
            </a:prstGeom>
            <a:noFill/>
            <a:ln w="0">
              <a:solidFill>
                <a:srgbClr val="000000"/>
              </a:solidFill>
              <a:round/>
              <a:headEnd/>
              <a:tailEnd type="triangle" w="med" len="med"/>
            </a:ln>
          </p:spPr>
          <p:txBody>
            <a:bodyPr/>
            <a:lstStyle/>
            <a:p>
              <a:endParaRPr lang="en-US"/>
            </a:p>
          </p:txBody>
        </p:sp>
        <p:sp>
          <p:nvSpPr>
            <p:cNvPr id="41991" name="Rectangle 2055"/>
            <p:cNvSpPr>
              <a:spLocks noChangeAspect="1" noChangeArrowheads="1"/>
            </p:cNvSpPr>
            <p:nvPr/>
          </p:nvSpPr>
          <p:spPr bwMode="auto">
            <a:xfrm>
              <a:off x="3740" y="3763"/>
              <a:ext cx="1540" cy="173"/>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Annual Quantity </a:t>
              </a:r>
              <a:r>
                <a:rPr lang="en-US" sz="1600">
                  <a:solidFill>
                    <a:srgbClr val="000000"/>
                  </a:solidFill>
                </a:rPr>
                <a:t>[K units]</a:t>
              </a:r>
              <a:endParaRPr lang="en-US"/>
            </a:p>
          </p:txBody>
        </p:sp>
        <p:sp>
          <p:nvSpPr>
            <p:cNvPr id="41992" name="Rectangle 2056"/>
            <p:cNvSpPr>
              <a:spLocks noChangeAspect="1" noChangeArrowheads="1"/>
            </p:cNvSpPr>
            <p:nvPr/>
          </p:nvSpPr>
          <p:spPr bwMode="auto">
            <a:xfrm>
              <a:off x="336" y="960"/>
              <a:ext cx="904" cy="346"/>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Average Price </a:t>
              </a:r>
            </a:p>
            <a:p>
              <a:pPr eaLnBrk="0" hangingPunct="0"/>
              <a:r>
                <a:rPr lang="en-US" sz="1800" b="1">
                  <a:solidFill>
                    <a:srgbClr val="000000"/>
                  </a:solidFill>
                </a:rPr>
                <a:t>per unit</a:t>
              </a:r>
              <a:endParaRPr lang="en-US"/>
            </a:p>
          </p:txBody>
        </p:sp>
        <p:sp>
          <p:nvSpPr>
            <p:cNvPr id="41993" name="Freeform 2057"/>
            <p:cNvSpPr>
              <a:spLocks noChangeAspect="1"/>
            </p:cNvSpPr>
            <p:nvPr/>
          </p:nvSpPr>
          <p:spPr bwMode="auto">
            <a:xfrm>
              <a:off x="2252" y="2927"/>
              <a:ext cx="236" cy="224"/>
            </a:xfrm>
            <a:custGeom>
              <a:avLst/>
              <a:gdLst>
                <a:gd name="T0" fmla="*/ 1 w 591"/>
                <a:gd name="T1" fmla="*/ 0 h 561"/>
                <a:gd name="T2" fmla="*/ 1 w 591"/>
                <a:gd name="T3" fmla="*/ 1 h 561"/>
                <a:gd name="T4" fmla="*/ 0 w 591"/>
                <a:gd name="T5" fmla="*/ 1 h 561"/>
                <a:gd name="T6" fmla="*/ 1 w 591"/>
                <a:gd name="T7" fmla="*/ 2 h 561"/>
                <a:gd name="T8" fmla="*/ 0 w 591"/>
                <a:gd name="T9" fmla="*/ 2 h 561"/>
                <a:gd name="T10" fmla="*/ 1 w 591"/>
                <a:gd name="T11" fmla="*/ 2 h 561"/>
                <a:gd name="T12" fmla="*/ 2 w 591"/>
                <a:gd name="T13" fmla="*/ 2 h 561"/>
                <a:gd name="T14" fmla="*/ 2 w 591"/>
                <a:gd name="T15" fmla="*/ 2 h 561"/>
                <a:gd name="T16" fmla="*/ 2 w 591"/>
                <a:gd name="T17" fmla="*/ 1 h 561"/>
                <a:gd name="T18" fmla="*/ 2 w 591"/>
                <a:gd name="T19" fmla="*/ 1 h 561"/>
                <a:gd name="T20" fmla="*/ 1 w 591"/>
                <a:gd name="T21" fmla="*/ 0 h 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561"/>
                <a:gd name="T35" fmla="*/ 591 w 591"/>
                <a:gd name="T36" fmla="*/ 561 h 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561">
                  <a:moveTo>
                    <a:pt x="295" y="0"/>
                  </a:moveTo>
                  <a:lnTo>
                    <a:pt x="226" y="215"/>
                  </a:lnTo>
                  <a:lnTo>
                    <a:pt x="0" y="215"/>
                  </a:lnTo>
                  <a:lnTo>
                    <a:pt x="184" y="348"/>
                  </a:lnTo>
                  <a:lnTo>
                    <a:pt x="115" y="561"/>
                  </a:lnTo>
                  <a:lnTo>
                    <a:pt x="295" y="430"/>
                  </a:lnTo>
                  <a:lnTo>
                    <a:pt x="478" y="561"/>
                  </a:lnTo>
                  <a:lnTo>
                    <a:pt x="409" y="348"/>
                  </a:lnTo>
                  <a:lnTo>
                    <a:pt x="591" y="215"/>
                  </a:lnTo>
                  <a:lnTo>
                    <a:pt x="365" y="215"/>
                  </a:lnTo>
                  <a:lnTo>
                    <a:pt x="295" y="0"/>
                  </a:lnTo>
                  <a:close/>
                </a:path>
              </a:pathLst>
            </a:custGeom>
            <a:solidFill>
              <a:srgbClr val="FF0000"/>
            </a:solidFill>
            <a:ln w="9525">
              <a:solidFill>
                <a:srgbClr val="000000"/>
              </a:solidFill>
              <a:round/>
              <a:headEnd/>
              <a:tailEnd/>
            </a:ln>
          </p:spPr>
          <p:txBody>
            <a:bodyPr/>
            <a:lstStyle/>
            <a:p>
              <a:endParaRPr lang="en-US"/>
            </a:p>
          </p:txBody>
        </p:sp>
        <p:sp>
          <p:nvSpPr>
            <p:cNvPr id="41994" name="Rectangle 2058"/>
            <p:cNvSpPr>
              <a:spLocks noChangeAspect="1" noChangeArrowheads="1"/>
            </p:cNvSpPr>
            <p:nvPr/>
          </p:nvSpPr>
          <p:spPr bwMode="auto">
            <a:xfrm>
              <a:off x="1152" y="2331"/>
              <a:ext cx="1126" cy="645"/>
            </a:xfrm>
            <a:prstGeom prst="rect">
              <a:avLst/>
            </a:prstGeom>
            <a:solidFill>
              <a:srgbClr val="FFFFFF"/>
            </a:solidFill>
            <a:ln w="9525">
              <a:noFill/>
              <a:miter lim="800000"/>
              <a:headEnd/>
              <a:tailEnd/>
            </a:ln>
          </p:spPr>
          <p:txBody>
            <a:bodyPr/>
            <a:lstStyle/>
            <a:p>
              <a:endParaRPr lang="en-US"/>
            </a:p>
          </p:txBody>
        </p:sp>
        <p:sp>
          <p:nvSpPr>
            <p:cNvPr id="41995" name="Rectangle 2059"/>
            <p:cNvSpPr>
              <a:spLocks noChangeAspect="1" noChangeArrowheads="1"/>
            </p:cNvSpPr>
            <p:nvPr/>
          </p:nvSpPr>
          <p:spPr bwMode="auto">
            <a:xfrm>
              <a:off x="1198" y="2356"/>
              <a:ext cx="1008"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prices to</a:t>
              </a:r>
              <a:endParaRPr lang="en-US"/>
            </a:p>
          </p:txBody>
        </p:sp>
        <p:sp>
          <p:nvSpPr>
            <p:cNvPr id="41996" name="Rectangle 2060"/>
            <p:cNvSpPr>
              <a:spLocks noChangeAspect="1" noChangeArrowheads="1"/>
            </p:cNvSpPr>
            <p:nvPr/>
          </p:nvSpPr>
          <p:spPr bwMode="auto">
            <a:xfrm>
              <a:off x="1198" y="2489"/>
              <a:ext cx="101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match supply and</a:t>
              </a:r>
              <a:endParaRPr lang="en-US"/>
            </a:p>
          </p:txBody>
        </p:sp>
        <p:sp>
          <p:nvSpPr>
            <p:cNvPr id="41997" name="Rectangle 2061"/>
            <p:cNvSpPr>
              <a:spLocks noChangeAspect="1" noChangeArrowheads="1"/>
            </p:cNvSpPr>
            <p:nvPr/>
          </p:nvSpPr>
          <p:spPr bwMode="auto">
            <a:xfrm>
              <a:off x="1198" y="2621"/>
              <a:ext cx="9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keeping</a:t>
              </a:r>
              <a:endParaRPr lang="en-US"/>
            </a:p>
          </p:txBody>
        </p:sp>
        <p:sp>
          <p:nvSpPr>
            <p:cNvPr id="41998" name="Rectangle 2062"/>
            <p:cNvSpPr>
              <a:spLocks noChangeAspect="1" noChangeArrowheads="1"/>
            </p:cNvSpPr>
            <p:nvPr/>
          </p:nvSpPr>
          <p:spPr bwMode="auto">
            <a:xfrm>
              <a:off x="1198" y="2755"/>
              <a:ext cx="114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production constant</a:t>
              </a:r>
              <a:endParaRPr lang="en-US"/>
            </a:p>
          </p:txBody>
        </p:sp>
        <p:sp>
          <p:nvSpPr>
            <p:cNvPr id="41999" name="Rectangle 2063"/>
            <p:cNvSpPr>
              <a:spLocks noChangeAspect="1" noChangeArrowheads="1"/>
            </p:cNvSpPr>
            <p:nvPr/>
          </p:nvSpPr>
          <p:spPr bwMode="auto">
            <a:xfrm>
              <a:off x="2448" y="3126"/>
              <a:ext cx="1151" cy="525"/>
            </a:xfrm>
            <a:prstGeom prst="rect">
              <a:avLst/>
            </a:prstGeom>
            <a:solidFill>
              <a:srgbClr val="FFFFFF"/>
            </a:solidFill>
            <a:ln w="9525">
              <a:noFill/>
              <a:miter lim="800000"/>
              <a:headEnd/>
              <a:tailEnd/>
            </a:ln>
          </p:spPr>
          <p:txBody>
            <a:bodyPr/>
            <a:lstStyle/>
            <a:p>
              <a:endParaRPr lang="en-US"/>
            </a:p>
          </p:txBody>
        </p:sp>
        <p:sp>
          <p:nvSpPr>
            <p:cNvPr id="42000" name="Rectangle 2064"/>
            <p:cNvSpPr>
              <a:spLocks noChangeAspect="1" noChangeArrowheads="1"/>
            </p:cNvSpPr>
            <p:nvPr/>
          </p:nvSpPr>
          <p:spPr bwMode="auto">
            <a:xfrm>
              <a:off x="2494" y="3151"/>
              <a:ext cx="8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output</a:t>
              </a:r>
              <a:endParaRPr lang="en-US"/>
            </a:p>
          </p:txBody>
        </p:sp>
        <p:sp>
          <p:nvSpPr>
            <p:cNvPr id="42001" name="Rectangle 2065"/>
            <p:cNvSpPr>
              <a:spLocks noChangeAspect="1" noChangeArrowheads="1"/>
            </p:cNvSpPr>
            <p:nvPr/>
          </p:nvSpPr>
          <p:spPr bwMode="auto">
            <a:xfrm>
              <a:off x="2494" y="3283"/>
              <a:ext cx="45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keeping</a:t>
              </a:r>
              <a:endParaRPr lang="en-US"/>
            </a:p>
          </p:txBody>
        </p:sp>
        <p:sp>
          <p:nvSpPr>
            <p:cNvPr id="42002" name="Rectangle 2066"/>
            <p:cNvSpPr>
              <a:spLocks noChangeAspect="1" noChangeArrowheads="1"/>
            </p:cNvSpPr>
            <p:nvPr/>
          </p:nvSpPr>
          <p:spPr bwMode="auto">
            <a:xfrm>
              <a:off x="2494" y="3417"/>
              <a:ext cx="86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prices constant</a:t>
              </a:r>
              <a:endParaRPr lang="en-US"/>
            </a:p>
          </p:txBody>
        </p:sp>
        <p:sp>
          <p:nvSpPr>
            <p:cNvPr id="42003" name="Rectangle 2067"/>
            <p:cNvSpPr>
              <a:spLocks noChangeAspect="1" noChangeArrowheads="1"/>
            </p:cNvSpPr>
            <p:nvPr/>
          </p:nvSpPr>
          <p:spPr bwMode="auto">
            <a:xfrm>
              <a:off x="1359" y="3100"/>
              <a:ext cx="932" cy="182"/>
            </a:xfrm>
            <a:prstGeom prst="rect">
              <a:avLst/>
            </a:prstGeom>
            <a:solidFill>
              <a:srgbClr val="FFFFFF"/>
            </a:solidFill>
            <a:ln w="9525">
              <a:noFill/>
              <a:miter lim="800000"/>
              <a:headEnd/>
              <a:tailEnd/>
            </a:ln>
          </p:spPr>
          <p:txBody>
            <a:bodyPr/>
            <a:lstStyle/>
            <a:p>
              <a:endParaRPr lang="en-US"/>
            </a:p>
          </p:txBody>
        </p:sp>
        <p:sp>
          <p:nvSpPr>
            <p:cNvPr id="42004" name="Rectangle 2068"/>
            <p:cNvSpPr>
              <a:spLocks noChangeAspect="1" noChangeArrowheads="1"/>
            </p:cNvSpPr>
            <p:nvPr/>
          </p:nvSpPr>
          <p:spPr bwMode="auto">
            <a:xfrm>
              <a:off x="1404" y="3128"/>
              <a:ext cx="764"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Current 1995</a:t>
              </a:r>
            </a:p>
            <a:p>
              <a:pPr eaLnBrk="0" hangingPunct="0"/>
              <a:r>
                <a:rPr lang="en-US" sz="1800">
                  <a:solidFill>
                    <a:srgbClr val="000000"/>
                  </a:solidFill>
                </a:rPr>
                <a:t>Position</a:t>
              </a:r>
              <a:endParaRPr lang="en-US"/>
            </a:p>
          </p:txBody>
        </p:sp>
        <p:sp>
          <p:nvSpPr>
            <p:cNvPr id="42005" name="Rectangle 2069"/>
            <p:cNvSpPr>
              <a:spLocks noChangeAspect="1" noChangeArrowheads="1"/>
            </p:cNvSpPr>
            <p:nvPr/>
          </p:nvSpPr>
          <p:spPr bwMode="auto">
            <a:xfrm>
              <a:off x="3692" y="2513"/>
              <a:ext cx="1332"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is increasing</a:t>
              </a:r>
            </a:p>
            <a:p>
              <a:pPr eaLnBrk="0" hangingPunct="0"/>
              <a:r>
                <a:rPr lang="en-US" sz="1800">
                  <a:solidFill>
                    <a:srgbClr val="000000"/>
                  </a:solidFill>
                </a:rPr>
                <a:t>over the last few years.</a:t>
              </a:r>
              <a:endParaRPr lang="en-US"/>
            </a:p>
          </p:txBody>
        </p:sp>
        <p:sp>
          <p:nvSpPr>
            <p:cNvPr id="42006" name="Line 2070"/>
            <p:cNvSpPr>
              <a:spLocks noChangeAspect="1" noChangeShapeType="1"/>
            </p:cNvSpPr>
            <p:nvPr/>
          </p:nvSpPr>
          <p:spPr bwMode="auto">
            <a:xfrm>
              <a:off x="860" y="1324"/>
              <a:ext cx="3684" cy="2379"/>
            </a:xfrm>
            <a:prstGeom prst="line">
              <a:avLst/>
            </a:prstGeom>
            <a:noFill/>
            <a:ln w="38100">
              <a:solidFill>
                <a:schemeClr val="accent2"/>
              </a:solidFill>
              <a:round/>
              <a:headEnd/>
              <a:tailEnd/>
            </a:ln>
          </p:spPr>
          <p:txBody>
            <a:bodyPr wrap="none" anchor="ctr"/>
            <a:lstStyle/>
            <a:p>
              <a:endParaRPr lang="en-US"/>
            </a:p>
          </p:txBody>
        </p:sp>
        <p:sp>
          <p:nvSpPr>
            <p:cNvPr id="42007" name="AutoShape 2071"/>
            <p:cNvSpPr>
              <a:spLocks noChangeAspect="1" noChangeArrowheads="1"/>
            </p:cNvSpPr>
            <p:nvPr/>
          </p:nvSpPr>
          <p:spPr bwMode="auto">
            <a:xfrm rot="-1940200">
              <a:off x="3891" y="2936"/>
              <a:ext cx="499" cy="383"/>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6 w 21600"/>
                <a:gd name="T13" fmla="*/ 5414 h 21600"/>
                <a:gd name="T14" fmla="*/ 18916 w 21600"/>
                <a:gd name="T15" fmla="*/ 1618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accent2"/>
              </a:solidFill>
              <a:miter lim="800000"/>
              <a:headEnd/>
              <a:tailEnd/>
            </a:ln>
          </p:spPr>
          <p:txBody>
            <a:bodyPr wrap="none" anchor="ctr"/>
            <a:lstStyle/>
            <a:p>
              <a:endParaRPr lang="en-US"/>
            </a:p>
          </p:txBody>
        </p:sp>
        <p:sp>
          <p:nvSpPr>
            <p:cNvPr id="42008" name="Line 2072"/>
            <p:cNvSpPr>
              <a:spLocks noChangeAspect="1" noChangeShapeType="1"/>
            </p:cNvSpPr>
            <p:nvPr/>
          </p:nvSpPr>
          <p:spPr bwMode="auto">
            <a:xfrm>
              <a:off x="2587" y="3051"/>
              <a:ext cx="844" cy="0"/>
            </a:xfrm>
            <a:prstGeom prst="line">
              <a:avLst/>
            </a:prstGeom>
            <a:noFill/>
            <a:ln w="19050">
              <a:solidFill>
                <a:srgbClr val="FF0000"/>
              </a:solidFill>
              <a:prstDash val="dash"/>
              <a:round/>
              <a:headEnd/>
              <a:tailEnd type="triangle" w="med" len="med"/>
            </a:ln>
          </p:spPr>
          <p:txBody>
            <a:bodyPr wrap="none" anchor="ctr"/>
            <a:lstStyle/>
            <a:p>
              <a:endParaRPr lang="en-US"/>
            </a:p>
          </p:txBody>
        </p:sp>
        <p:sp>
          <p:nvSpPr>
            <p:cNvPr id="42009" name="Line 2073"/>
            <p:cNvSpPr>
              <a:spLocks noChangeAspect="1" noChangeShapeType="1"/>
            </p:cNvSpPr>
            <p:nvPr/>
          </p:nvSpPr>
          <p:spPr bwMode="auto">
            <a:xfrm flipV="1">
              <a:off x="2356" y="2322"/>
              <a:ext cx="0" cy="537"/>
            </a:xfrm>
            <a:prstGeom prst="line">
              <a:avLst/>
            </a:prstGeom>
            <a:noFill/>
            <a:ln w="28575">
              <a:solidFill>
                <a:srgbClr val="FF0000"/>
              </a:solidFill>
              <a:prstDash val="dash"/>
              <a:round/>
              <a:headEnd/>
              <a:tailEnd type="triangle" w="med" len="med"/>
            </a:ln>
          </p:spPr>
          <p:txBody>
            <a:bodyPr wrap="none" anchor="ctr"/>
            <a:lstStyle/>
            <a:p>
              <a:endParaRPr lang="en-US"/>
            </a:p>
          </p:txBody>
        </p:sp>
        <p:sp>
          <p:nvSpPr>
            <p:cNvPr id="42010" name="Line 2074"/>
            <p:cNvSpPr>
              <a:spLocks noChangeAspect="1" noChangeShapeType="1"/>
            </p:cNvSpPr>
            <p:nvPr/>
          </p:nvSpPr>
          <p:spPr bwMode="auto">
            <a:xfrm flipV="1">
              <a:off x="2165" y="3089"/>
              <a:ext cx="115" cy="115"/>
            </a:xfrm>
            <a:prstGeom prst="line">
              <a:avLst/>
            </a:prstGeom>
            <a:noFill/>
            <a:ln w="9525">
              <a:solidFill>
                <a:schemeClr val="tx1"/>
              </a:solidFill>
              <a:round/>
              <a:headEnd/>
              <a:tailEnd type="triangle" w="med" len="med"/>
            </a:ln>
          </p:spPr>
          <p:txBody>
            <a:bodyPr wrap="none" anchor="ctr"/>
            <a:lstStyle/>
            <a:p>
              <a:endParaRPr lang="en-US"/>
            </a:p>
          </p:txBody>
        </p:sp>
        <p:sp>
          <p:nvSpPr>
            <p:cNvPr id="42011" name="Line 2075"/>
            <p:cNvSpPr>
              <a:spLocks noChangeShapeType="1"/>
            </p:cNvSpPr>
            <p:nvPr/>
          </p:nvSpPr>
          <p:spPr bwMode="auto">
            <a:xfrm>
              <a:off x="2360" y="3051"/>
              <a:ext cx="0" cy="673"/>
            </a:xfrm>
            <a:prstGeom prst="line">
              <a:avLst/>
            </a:prstGeom>
            <a:noFill/>
            <a:ln w="9525" cap="rnd">
              <a:solidFill>
                <a:schemeClr val="tx1"/>
              </a:solidFill>
              <a:prstDash val="sysDot"/>
              <a:round/>
              <a:headEnd/>
              <a:tailEnd/>
            </a:ln>
          </p:spPr>
          <p:txBody>
            <a:bodyPr wrap="none" anchor="ctr"/>
            <a:lstStyle/>
            <a:p>
              <a:endParaRPr lang="en-US"/>
            </a:p>
          </p:txBody>
        </p:sp>
        <p:sp>
          <p:nvSpPr>
            <p:cNvPr id="42012" name="Line 2076"/>
            <p:cNvSpPr>
              <a:spLocks noChangeShapeType="1"/>
            </p:cNvSpPr>
            <p:nvPr/>
          </p:nvSpPr>
          <p:spPr bwMode="auto">
            <a:xfrm>
              <a:off x="3431" y="3051"/>
              <a:ext cx="0" cy="673"/>
            </a:xfrm>
            <a:prstGeom prst="line">
              <a:avLst/>
            </a:prstGeom>
            <a:noFill/>
            <a:ln w="9525" cap="rnd">
              <a:solidFill>
                <a:schemeClr val="tx1"/>
              </a:solidFill>
              <a:prstDash val="sysDot"/>
              <a:round/>
              <a:headEnd/>
              <a:tailEnd/>
            </a:ln>
          </p:spPr>
          <p:txBody>
            <a:bodyPr wrap="none" anchor="ctr"/>
            <a:lstStyle/>
            <a:p>
              <a:endParaRPr lang="en-US"/>
            </a:p>
          </p:txBody>
        </p:sp>
        <p:sp>
          <p:nvSpPr>
            <p:cNvPr id="42013" name="Line 2077"/>
            <p:cNvSpPr>
              <a:spLocks noChangeShapeType="1"/>
            </p:cNvSpPr>
            <p:nvPr/>
          </p:nvSpPr>
          <p:spPr bwMode="auto">
            <a:xfrm flipH="1">
              <a:off x="877" y="3051"/>
              <a:ext cx="1483" cy="0"/>
            </a:xfrm>
            <a:prstGeom prst="line">
              <a:avLst/>
            </a:prstGeom>
            <a:noFill/>
            <a:ln w="9525" cap="rnd">
              <a:solidFill>
                <a:schemeClr val="tx1"/>
              </a:solidFill>
              <a:prstDash val="sysDot"/>
              <a:round/>
              <a:headEnd/>
              <a:tailEnd/>
            </a:ln>
          </p:spPr>
          <p:txBody>
            <a:bodyPr wrap="none" anchor="ctr"/>
            <a:lstStyle/>
            <a:p>
              <a:endParaRPr lang="en-US"/>
            </a:p>
          </p:txBody>
        </p:sp>
        <p:sp>
          <p:nvSpPr>
            <p:cNvPr id="42014" name="Line 2078"/>
            <p:cNvSpPr>
              <a:spLocks noChangeShapeType="1"/>
            </p:cNvSpPr>
            <p:nvPr/>
          </p:nvSpPr>
          <p:spPr bwMode="auto">
            <a:xfrm flipH="1">
              <a:off x="877" y="2322"/>
              <a:ext cx="1483" cy="0"/>
            </a:xfrm>
            <a:prstGeom prst="line">
              <a:avLst/>
            </a:prstGeom>
            <a:noFill/>
            <a:ln w="9525" cap="rnd">
              <a:solidFill>
                <a:schemeClr val="tx1"/>
              </a:solidFill>
              <a:prstDash val="sysDot"/>
              <a:round/>
              <a:headEnd/>
              <a:tailEnd/>
            </a:ln>
          </p:spPr>
          <p:txBody>
            <a:bodyPr wrap="none" anchor="ctr"/>
            <a:lstStyle/>
            <a:p>
              <a:endParaRPr lang="en-US"/>
            </a:p>
          </p:txBody>
        </p:sp>
        <p:sp>
          <p:nvSpPr>
            <p:cNvPr id="42015" name="Text Box 2079"/>
            <p:cNvSpPr txBox="1">
              <a:spLocks noChangeArrowheads="1"/>
            </p:cNvSpPr>
            <p:nvPr/>
          </p:nvSpPr>
          <p:spPr bwMode="auto">
            <a:xfrm>
              <a:off x="2208" y="3724"/>
              <a:ext cx="308" cy="212"/>
            </a:xfrm>
            <a:prstGeom prst="rect">
              <a:avLst/>
            </a:prstGeom>
            <a:noFill/>
            <a:ln w="9525">
              <a:noFill/>
              <a:miter lim="800000"/>
              <a:headEnd/>
              <a:tailEnd/>
            </a:ln>
          </p:spPr>
          <p:txBody>
            <a:bodyPr wrap="none">
              <a:spAutoFit/>
            </a:bodyPr>
            <a:lstStyle/>
            <a:p>
              <a:pPr eaLnBrk="0" hangingPunct="0"/>
              <a:r>
                <a:rPr lang="en-US" sz="1600"/>
                <a:t>105</a:t>
              </a:r>
            </a:p>
          </p:txBody>
        </p:sp>
        <p:sp>
          <p:nvSpPr>
            <p:cNvPr id="42016" name="Text Box 2080"/>
            <p:cNvSpPr txBox="1">
              <a:spLocks noChangeArrowheads="1"/>
            </p:cNvSpPr>
            <p:nvPr/>
          </p:nvSpPr>
          <p:spPr bwMode="auto">
            <a:xfrm>
              <a:off x="3276" y="3724"/>
              <a:ext cx="378" cy="212"/>
            </a:xfrm>
            <a:prstGeom prst="rect">
              <a:avLst/>
            </a:prstGeom>
            <a:noFill/>
            <a:ln w="9525">
              <a:noFill/>
              <a:miter lim="800000"/>
              <a:headEnd/>
              <a:tailEnd/>
            </a:ln>
          </p:spPr>
          <p:txBody>
            <a:bodyPr wrap="none">
              <a:spAutoFit/>
            </a:bodyPr>
            <a:lstStyle/>
            <a:p>
              <a:pPr eaLnBrk="0" hangingPunct="0"/>
              <a:r>
                <a:rPr lang="en-US" sz="1600"/>
                <a:t>±120</a:t>
              </a:r>
            </a:p>
          </p:txBody>
        </p:sp>
        <p:sp>
          <p:nvSpPr>
            <p:cNvPr id="42017" name="Text Box 2081"/>
            <p:cNvSpPr txBox="1">
              <a:spLocks noChangeArrowheads="1"/>
            </p:cNvSpPr>
            <p:nvPr/>
          </p:nvSpPr>
          <p:spPr bwMode="auto">
            <a:xfrm>
              <a:off x="288" y="2208"/>
              <a:ext cx="602" cy="212"/>
            </a:xfrm>
            <a:prstGeom prst="rect">
              <a:avLst/>
            </a:prstGeom>
            <a:noFill/>
            <a:ln w="9525">
              <a:noFill/>
              <a:miter lim="800000"/>
              <a:headEnd/>
              <a:tailEnd/>
            </a:ln>
          </p:spPr>
          <p:txBody>
            <a:bodyPr wrap="none">
              <a:spAutoFit/>
            </a:bodyPr>
            <a:lstStyle/>
            <a:p>
              <a:pPr eaLnBrk="0" hangingPunct="0"/>
              <a:r>
                <a:rPr lang="en-US" sz="1600"/>
                <a:t>±$13,280</a:t>
              </a:r>
            </a:p>
          </p:txBody>
        </p:sp>
        <p:sp>
          <p:nvSpPr>
            <p:cNvPr id="42018" name="Text Box 2082"/>
            <p:cNvSpPr txBox="1">
              <a:spLocks noChangeArrowheads="1"/>
            </p:cNvSpPr>
            <p:nvPr/>
          </p:nvSpPr>
          <p:spPr bwMode="auto">
            <a:xfrm>
              <a:off x="336" y="2916"/>
              <a:ext cx="532" cy="212"/>
            </a:xfrm>
            <a:prstGeom prst="rect">
              <a:avLst/>
            </a:prstGeom>
            <a:noFill/>
            <a:ln w="9525">
              <a:noFill/>
              <a:miter lim="800000"/>
              <a:headEnd/>
              <a:tailEnd/>
            </a:ln>
          </p:spPr>
          <p:txBody>
            <a:bodyPr wrap="none">
              <a:spAutoFit/>
            </a:bodyPr>
            <a:lstStyle/>
            <a:p>
              <a:pPr eaLnBrk="0" hangingPunct="0"/>
              <a:r>
                <a:rPr lang="en-US" sz="1600"/>
                <a:t>$12,650</a:t>
              </a:r>
            </a:p>
          </p:txBody>
        </p:sp>
      </p:gr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Harley-Davidson analysis: assess operations strategy &amp;</a:t>
            </a:r>
            <a:br>
              <a:rPr lang="en-US" smtClean="0"/>
            </a:br>
            <a:r>
              <a:rPr lang="en-US" smtClean="0"/>
              <a:t>			 qualitative evaluation of options</a:t>
            </a:r>
          </a:p>
        </p:txBody>
      </p:sp>
      <p:sp>
        <p:nvSpPr>
          <p:cNvPr id="12291" name="Rectangle 3"/>
          <p:cNvSpPr>
            <a:spLocks noChangeArrowheads="1"/>
          </p:cNvSpPr>
          <p:nvPr/>
        </p:nvSpPr>
        <p:spPr bwMode="auto">
          <a:xfrm>
            <a:off x="0" y="1008063"/>
            <a:ext cx="9144000" cy="5535612"/>
          </a:xfrm>
          <a:prstGeom prst="rect">
            <a:avLst/>
          </a:prstGeom>
          <a:solidFill>
            <a:srgbClr val="F8F8F8"/>
          </a:solidFill>
          <a:ln w="12700">
            <a:solidFill>
              <a:schemeClr val="tx1"/>
            </a:solidFill>
            <a:miter lim="800000"/>
            <a:headEnd type="none" w="sm" len="sm"/>
            <a:tailEnd type="none" w="sm" len="sm"/>
          </a:ln>
        </p:spPr>
        <p:txBody>
          <a:bodyPr wrap="none" anchor="ctr"/>
          <a:lstStyle/>
          <a:p>
            <a:endParaRPr lang="en-US"/>
          </a:p>
        </p:txBody>
      </p:sp>
      <p:cxnSp>
        <p:nvCxnSpPr>
          <p:cNvPr id="12292" name="AutoShape 26"/>
          <p:cNvCxnSpPr>
            <a:cxnSpLocks noChangeShapeType="1"/>
            <a:stCxn id="12309" idx="2"/>
            <a:endCxn id="12302" idx="0"/>
          </p:cNvCxnSpPr>
          <p:nvPr/>
        </p:nvCxnSpPr>
        <p:spPr bwMode="auto">
          <a:xfrm flipH="1">
            <a:off x="674688" y="3498850"/>
            <a:ext cx="1692275" cy="315913"/>
          </a:xfrm>
          <a:prstGeom prst="straightConnector1">
            <a:avLst/>
          </a:prstGeom>
          <a:noFill/>
          <a:ln w="12700">
            <a:solidFill>
              <a:schemeClr val="tx1"/>
            </a:solidFill>
            <a:round/>
            <a:headEnd type="none" w="sm" len="sm"/>
            <a:tailEnd type="none" w="sm" len="sm"/>
          </a:ln>
        </p:spPr>
      </p:cxnSp>
      <p:cxnSp>
        <p:nvCxnSpPr>
          <p:cNvPr id="12293" name="AutoShape 27"/>
          <p:cNvCxnSpPr>
            <a:cxnSpLocks noChangeShapeType="1"/>
            <a:stCxn id="12309" idx="2"/>
            <a:endCxn id="12301" idx="0"/>
          </p:cNvCxnSpPr>
          <p:nvPr/>
        </p:nvCxnSpPr>
        <p:spPr bwMode="auto">
          <a:xfrm flipH="1">
            <a:off x="1787525" y="3498850"/>
            <a:ext cx="579438" cy="315913"/>
          </a:xfrm>
          <a:prstGeom prst="straightConnector1">
            <a:avLst/>
          </a:prstGeom>
          <a:noFill/>
          <a:ln w="12700">
            <a:solidFill>
              <a:schemeClr val="tx1"/>
            </a:solidFill>
            <a:round/>
            <a:headEnd type="none" w="sm" len="sm"/>
            <a:tailEnd type="none" w="sm" len="sm"/>
          </a:ln>
        </p:spPr>
      </p:cxnSp>
      <p:cxnSp>
        <p:nvCxnSpPr>
          <p:cNvPr id="12294" name="AutoShape 28"/>
          <p:cNvCxnSpPr>
            <a:cxnSpLocks noChangeShapeType="1"/>
            <a:stCxn id="12310" idx="2"/>
            <a:endCxn id="12300" idx="0"/>
          </p:cNvCxnSpPr>
          <p:nvPr/>
        </p:nvCxnSpPr>
        <p:spPr bwMode="auto">
          <a:xfrm flipH="1">
            <a:off x="6243638" y="3500438"/>
            <a:ext cx="514350" cy="314325"/>
          </a:xfrm>
          <a:prstGeom prst="straightConnector1">
            <a:avLst/>
          </a:prstGeom>
          <a:noFill/>
          <a:ln w="12700">
            <a:solidFill>
              <a:schemeClr val="tx1"/>
            </a:solidFill>
            <a:round/>
            <a:headEnd type="none" w="sm" len="sm"/>
            <a:tailEnd type="none" w="sm" len="sm"/>
          </a:ln>
        </p:spPr>
      </p:cxnSp>
      <p:cxnSp>
        <p:nvCxnSpPr>
          <p:cNvPr id="12295" name="AutoShape 29"/>
          <p:cNvCxnSpPr>
            <a:cxnSpLocks noChangeShapeType="1"/>
            <a:stCxn id="12310" idx="2"/>
            <a:endCxn id="12299" idx="0"/>
          </p:cNvCxnSpPr>
          <p:nvPr/>
        </p:nvCxnSpPr>
        <p:spPr bwMode="auto">
          <a:xfrm flipH="1">
            <a:off x="5129213" y="3500438"/>
            <a:ext cx="1628775" cy="314325"/>
          </a:xfrm>
          <a:prstGeom prst="straightConnector1">
            <a:avLst/>
          </a:prstGeom>
          <a:noFill/>
          <a:ln w="12700">
            <a:solidFill>
              <a:schemeClr val="tx1"/>
            </a:solidFill>
            <a:round/>
            <a:headEnd type="none" w="sm" len="sm"/>
            <a:tailEnd type="none" w="sm" len="sm"/>
          </a:ln>
        </p:spPr>
      </p:cxnSp>
      <p:cxnSp>
        <p:nvCxnSpPr>
          <p:cNvPr id="12296" name="AutoShape 30"/>
          <p:cNvCxnSpPr>
            <a:cxnSpLocks noChangeShapeType="1"/>
            <a:stCxn id="12310" idx="2"/>
            <a:endCxn id="12298" idx="0"/>
          </p:cNvCxnSpPr>
          <p:nvPr/>
        </p:nvCxnSpPr>
        <p:spPr bwMode="auto">
          <a:xfrm>
            <a:off x="6757988" y="3500438"/>
            <a:ext cx="1714500" cy="314325"/>
          </a:xfrm>
          <a:prstGeom prst="straightConnector1">
            <a:avLst/>
          </a:prstGeom>
          <a:noFill/>
          <a:ln w="12700">
            <a:solidFill>
              <a:schemeClr val="tx1"/>
            </a:solidFill>
            <a:round/>
            <a:headEnd type="none" w="sm" len="sm"/>
            <a:tailEnd type="none" w="sm" len="sm"/>
          </a:ln>
        </p:spPr>
      </p:cxnSp>
      <p:cxnSp>
        <p:nvCxnSpPr>
          <p:cNvPr id="12297" name="AutoShape 31"/>
          <p:cNvCxnSpPr>
            <a:cxnSpLocks noChangeShapeType="1"/>
            <a:stCxn id="12310" idx="2"/>
            <a:endCxn id="12303" idx="0"/>
          </p:cNvCxnSpPr>
          <p:nvPr/>
        </p:nvCxnSpPr>
        <p:spPr bwMode="auto">
          <a:xfrm>
            <a:off x="6757988" y="3500438"/>
            <a:ext cx="600075" cy="314325"/>
          </a:xfrm>
          <a:prstGeom prst="straightConnector1">
            <a:avLst/>
          </a:prstGeom>
          <a:noFill/>
          <a:ln w="12700">
            <a:solidFill>
              <a:schemeClr val="tx1"/>
            </a:solidFill>
            <a:round/>
            <a:headEnd type="none" w="sm" len="sm"/>
            <a:tailEnd type="none" w="sm" len="sm"/>
          </a:ln>
        </p:spPr>
      </p:cxnSp>
      <p:sp>
        <p:nvSpPr>
          <p:cNvPr id="12298" name="Rectangle 32"/>
          <p:cNvSpPr>
            <a:spLocks noChangeArrowheads="1"/>
          </p:cNvSpPr>
          <p:nvPr/>
        </p:nvSpPr>
        <p:spPr bwMode="auto">
          <a:xfrm>
            <a:off x="7991475" y="3814763"/>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Demand</a:t>
            </a:r>
          </a:p>
        </p:txBody>
      </p:sp>
      <p:sp>
        <p:nvSpPr>
          <p:cNvPr id="12299" name="Rectangle 33"/>
          <p:cNvSpPr>
            <a:spLocks noChangeArrowheads="1"/>
          </p:cNvSpPr>
          <p:nvPr/>
        </p:nvSpPr>
        <p:spPr bwMode="auto">
          <a:xfrm>
            <a:off x="4648200" y="3814763"/>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Supply</a:t>
            </a:r>
          </a:p>
        </p:txBody>
      </p:sp>
      <p:sp>
        <p:nvSpPr>
          <p:cNvPr id="12300" name="Rectangle 34"/>
          <p:cNvSpPr>
            <a:spLocks noChangeArrowheads="1"/>
          </p:cNvSpPr>
          <p:nvPr/>
        </p:nvSpPr>
        <p:spPr bwMode="auto">
          <a:xfrm>
            <a:off x="5762625" y="3814763"/>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Technology</a:t>
            </a:r>
          </a:p>
        </p:txBody>
      </p:sp>
      <p:sp>
        <p:nvSpPr>
          <p:cNvPr id="12301" name="Rectangle 35"/>
          <p:cNvSpPr>
            <a:spLocks noChangeArrowheads="1"/>
          </p:cNvSpPr>
          <p:nvPr/>
        </p:nvSpPr>
        <p:spPr bwMode="auto">
          <a:xfrm>
            <a:off x="1306513" y="3814763"/>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Timing</a:t>
            </a:r>
          </a:p>
        </p:txBody>
      </p:sp>
      <p:sp>
        <p:nvSpPr>
          <p:cNvPr id="12302" name="Rectangle 36"/>
          <p:cNvSpPr>
            <a:spLocks noChangeArrowheads="1"/>
          </p:cNvSpPr>
          <p:nvPr/>
        </p:nvSpPr>
        <p:spPr bwMode="auto">
          <a:xfrm>
            <a:off x="193675" y="3814763"/>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Size</a:t>
            </a:r>
          </a:p>
        </p:txBody>
      </p:sp>
      <p:sp>
        <p:nvSpPr>
          <p:cNvPr id="12303" name="Rectangle 37"/>
          <p:cNvSpPr>
            <a:spLocks noChangeArrowheads="1"/>
          </p:cNvSpPr>
          <p:nvPr/>
        </p:nvSpPr>
        <p:spPr bwMode="auto">
          <a:xfrm>
            <a:off x="6877050" y="3814763"/>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Innovation</a:t>
            </a:r>
          </a:p>
        </p:txBody>
      </p:sp>
      <p:sp>
        <p:nvSpPr>
          <p:cNvPr id="12304" name="Rectangle 38"/>
          <p:cNvSpPr>
            <a:spLocks noChangeArrowheads="1"/>
          </p:cNvSpPr>
          <p:nvPr/>
        </p:nvSpPr>
        <p:spPr bwMode="auto">
          <a:xfrm>
            <a:off x="3535363" y="3814763"/>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Location</a:t>
            </a:r>
          </a:p>
        </p:txBody>
      </p:sp>
      <p:cxnSp>
        <p:nvCxnSpPr>
          <p:cNvPr id="12305" name="AutoShape 39"/>
          <p:cNvCxnSpPr>
            <a:cxnSpLocks noChangeShapeType="1"/>
            <a:stCxn id="12304" idx="0"/>
            <a:endCxn id="12309" idx="2"/>
          </p:cNvCxnSpPr>
          <p:nvPr/>
        </p:nvCxnSpPr>
        <p:spPr bwMode="auto">
          <a:xfrm flipH="1" flipV="1">
            <a:off x="2366963" y="3498850"/>
            <a:ext cx="1649412" cy="315913"/>
          </a:xfrm>
          <a:prstGeom prst="straightConnector1">
            <a:avLst/>
          </a:prstGeom>
          <a:noFill/>
          <a:ln w="12700">
            <a:solidFill>
              <a:schemeClr val="tx1"/>
            </a:solidFill>
            <a:round/>
            <a:headEnd/>
            <a:tailEnd/>
          </a:ln>
        </p:spPr>
      </p:cxnSp>
      <p:sp>
        <p:nvSpPr>
          <p:cNvPr id="12306" name="Rectangle 40"/>
          <p:cNvSpPr>
            <a:spLocks noChangeArrowheads="1"/>
          </p:cNvSpPr>
          <p:nvPr/>
        </p:nvSpPr>
        <p:spPr bwMode="auto">
          <a:xfrm>
            <a:off x="2420938" y="3814763"/>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Type</a:t>
            </a:r>
          </a:p>
        </p:txBody>
      </p:sp>
      <p:cxnSp>
        <p:nvCxnSpPr>
          <p:cNvPr id="12307" name="AutoShape 41"/>
          <p:cNvCxnSpPr>
            <a:cxnSpLocks noChangeShapeType="1"/>
            <a:stCxn id="12309" idx="2"/>
            <a:endCxn id="12306" idx="0"/>
          </p:cNvCxnSpPr>
          <p:nvPr/>
        </p:nvCxnSpPr>
        <p:spPr bwMode="auto">
          <a:xfrm>
            <a:off x="2366963" y="3498850"/>
            <a:ext cx="534987" cy="315913"/>
          </a:xfrm>
          <a:prstGeom prst="straightConnector1">
            <a:avLst/>
          </a:prstGeom>
          <a:noFill/>
          <a:ln w="12700">
            <a:solidFill>
              <a:schemeClr val="tx1"/>
            </a:solidFill>
            <a:round/>
            <a:headEnd/>
            <a:tailEnd/>
          </a:ln>
        </p:spPr>
      </p:cxnSp>
      <p:sp>
        <p:nvSpPr>
          <p:cNvPr id="12308" name="AutoShape 42"/>
          <p:cNvSpPr>
            <a:spLocks noChangeArrowheads="1"/>
          </p:cNvSpPr>
          <p:nvPr/>
        </p:nvSpPr>
        <p:spPr bwMode="auto">
          <a:xfrm>
            <a:off x="1528763" y="2527300"/>
            <a:ext cx="6067425" cy="628650"/>
          </a:xfrm>
          <a:prstGeom prst="triangle">
            <a:avLst>
              <a:gd name="adj" fmla="val 50000"/>
            </a:avLst>
          </a:prstGeom>
          <a:solidFill>
            <a:schemeClr val="hlink"/>
          </a:solidFill>
          <a:ln w="9525">
            <a:solidFill>
              <a:schemeClr val="tx1"/>
            </a:solidFill>
            <a:prstDash val="dash"/>
            <a:miter lim="800000"/>
            <a:headEnd/>
            <a:tailEnd/>
          </a:ln>
        </p:spPr>
        <p:txBody>
          <a:bodyPr wrap="none" anchor="ctr"/>
          <a:lstStyle/>
          <a:p>
            <a:pPr algn="ctr" eaLnBrk="0" hangingPunct="0"/>
            <a:r>
              <a:rPr lang="en-US" sz="1600" b="1">
                <a:solidFill>
                  <a:schemeClr val="bg1"/>
                </a:solidFill>
              </a:rPr>
              <a:t>Operations Strategy</a:t>
            </a:r>
          </a:p>
        </p:txBody>
      </p:sp>
      <p:sp>
        <p:nvSpPr>
          <p:cNvPr id="12309" name="Rectangle 43"/>
          <p:cNvSpPr>
            <a:spLocks noChangeArrowheads="1"/>
          </p:cNvSpPr>
          <p:nvPr/>
        </p:nvSpPr>
        <p:spPr bwMode="auto">
          <a:xfrm>
            <a:off x="1481138" y="2828925"/>
            <a:ext cx="1771650" cy="6699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t>Resources</a:t>
            </a:r>
          </a:p>
          <a:p>
            <a:pPr algn="ctr" eaLnBrk="0" hangingPunct="0"/>
            <a:r>
              <a:rPr lang="en-US" sz="1600"/>
              <a:t>(Capacity Portfolio)</a:t>
            </a:r>
          </a:p>
        </p:txBody>
      </p:sp>
      <p:sp>
        <p:nvSpPr>
          <p:cNvPr id="12310" name="Rectangle 44"/>
          <p:cNvSpPr>
            <a:spLocks noChangeArrowheads="1"/>
          </p:cNvSpPr>
          <p:nvPr/>
        </p:nvSpPr>
        <p:spPr bwMode="auto">
          <a:xfrm>
            <a:off x="5908675" y="2830513"/>
            <a:ext cx="1698625" cy="6699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t>Processes</a:t>
            </a:r>
          </a:p>
          <a:p>
            <a:pPr algn="ctr" eaLnBrk="0" hangingPunct="0"/>
            <a:r>
              <a:rPr lang="en-US" sz="1600"/>
              <a:t>(Activity Network)</a:t>
            </a:r>
          </a:p>
        </p:txBody>
      </p:sp>
      <p:sp>
        <p:nvSpPr>
          <p:cNvPr id="12311" name="Rectangle 45"/>
          <p:cNvSpPr>
            <a:spLocks noChangeArrowheads="1"/>
          </p:cNvSpPr>
          <p:nvPr/>
        </p:nvSpPr>
        <p:spPr bwMode="auto">
          <a:xfrm>
            <a:off x="3763963" y="1938338"/>
            <a:ext cx="1597025" cy="6699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t>Competencies</a:t>
            </a:r>
          </a:p>
        </p:txBody>
      </p:sp>
      <p:sp>
        <p:nvSpPr>
          <p:cNvPr id="12312" name="Rectangle 46"/>
          <p:cNvSpPr>
            <a:spLocks noChangeArrowheads="1"/>
          </p:cNvSpPr>
          <p:nvPr/>
        </p:nvSpPr>
        <p:spPr bwMode="auto">
          <a:xfrm>
            <a:off x="3763963" y="1081088"/>
            <a:ext cx="1597025" cy="6699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1600"/>
              <a:t>Competitive</a:t>
            </a:r>
          </a:p>
          <a:p>
            <a:pPr algn="ctr" eaLnBrk="0" hangingPunct="0"/>
            <a:r>
              <a:rPr lang="en-US" sz="1600"/>
              <a:t>Strategy</a:t>
            </a:r>
          </a:p>
        </p:txBody>
      </p:sp>
      <p:cxnSp>
        <p:nvCxnSpPr>
          <p:cNvPr id="12313" name="AutoShape 47"/>
          <p:cNvCxnSpPr>
            <a:cxnSpLocks noChangeShapeType="1"/>
            <a:stCxn id="12312" idx="2"/>
            <a:endCxn id="12311" idx="0"/>
          </p:cNvCxnSpPr>
          <p:nvPr/>
        </p:nvCxnSpPr>
        <p:spPr bwMode="auto">
          <a:xfrm>
            <a:off x="4562475" y="1751013"/>
            <a:ext cx="0" cy="187325"/>
          </a:xfrm>
          <a:prstGeom prst="straightConnector1">
            <a:avLst/>
          </a:prstGeom>
          <a:noFill/>
          <a:ln w="12700">
            <a:solidFill>
              <a:schemeClr val="tx1"/>
            </a:solidFill>
            <a:round/>
            <a:headEnd type="triangle" w="med" len="med"/>
            <a:tailEnd type="triangle" w="med" len="med"/>
          </a:ln>
        </p:spPr>
      </p:cxnSp>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pPr eaLnBrk="1" hangingPunct="1"/>
            <a:r>
              <a:rPr lang="en-US" smtClean="0"/>
              <a:t>Harley-Davidson Intro: “</a:t>
            </a:r>
            <a:r>
              <a:rPr lang="en-US" i="1" smtClean="0"/>
              <a:t>They were wrong…”</a:t>
            </a:r>
            <a:r>
              <a:rPr lang="en-US" smtClean="0"/>
              <a:t/>
            </a:r>
            <a:br>
              <a:rPr lang="en-US" smtClean="0"/>
            </a:br>
            <a:r>
              <a:rPr lang="en-US" smtClean="0"/>
              <a:t>	Markets and Operations in flux</a:t>
            </a:r>
          </a:p>
        </p:txBody>
      </p:sp>
      <p:sp>
        <p:nvSpPr>
          <p:cNvPr id="3076" name="Rectangle 5"/>
          <p:cNvSpPr>
            <a:spLocks noGrp="1" noChangeArrowheads="1"/>
          </p:cNvSpPr>
          <p:nvPr>
            <p:ph idx="1"/>
          </p:nvPr>
        </p:nvSpPr>
        <p:spPr>
          <a:xfrm>
            <a:off x="685800" y="5638800"/>
            <a:ext cx="7772400" cy="990600"/>
          </a:xfrm>
        </p:spPr>
        <p:txBody>
          <a:bodyPr/>
          <a:lstStyle/>
          <a:p>
            <a:pPr eaLnBrk="1" hangingPunct="1"/>
            <a:r>
              <a:rPr lang="en-US" smtClean="0"/>
              <a:t>What happened in early 1980s?</a:t>
            </a:r>
          </a:p>
        </p:txBody>
      </p:sp>
      <p:grpSp>
        <p:nvGrpSpPr>
          <p:cNvPr id="3077" name="Group 8"/>
          <p:cNvGrpSpPr>
            <a:grpSpLocks/>
          </p:cNvGrpSpPr>
          <p:nvPr/>
        </p:nvGrpSpPr>
        <p:grpSpPr bwMode="auto">
          <a:xfrm>
            <a:off x="508000" y="1143000"/>
            <a:ext cx="8102600" cy="4206875"/>
            <a:chOff x="320" y="720"/>
            <a:chExt cx="5104" cy="2650"/>
          </a:xfrm>
        </p:grpSpPr>
        <p:graphicFrame>
          <p:nvGraphicFramePr>
            <p:cNvPr id="3074" name="Object 3"/>
            <p:cNvGraphicFramePr>
              <a:graphicFrameLocks noChangeAspect="1"/>
            </p:cNvGraphicFramePr>
            <p:nvPr/>
          </p:nvGraphicFramePr>
          <p:xfrm>
            <a:off x="320" y="720"/>
            <a:ext cx="5104" cy="2458"/>
          </p:xfrm>
          <a:graphic>
            <a:graphicData uri="http://schemas.openxmlformats.org/presentationml/2006/ole">
              <p:oleObj spid="_x0000_s3074" name="Worksheet" r:id="rId5" imgW="7489440" imgH="3615840" progId="Excel.Sheet.8">
                <p:embed/>
              </p:oleObj>
            </a:graphicData>
          </a:graphic>
        </p:graphicFrame>
        <p:sp>
          <p:nvSpPr>
            <p:cNvPr id="3078" name="Rectangle 7"/>
            <p:cNvSpPr>
              <a:spLocks noChangeArrowheads="1"/>
            </p:cNvSpPr>
            <p:nvPr/>
          </p:nvSpPr>
          <p:spPr bwMode="auto">
            <a:xfrm>
              <a:off x="878" y="3120"/>
              <a:ext cx="4066" cy="250"/>
            </a:xfrm>
            <a:prstGeom prst="rect">
              <a:avLst/>
            </a:prstGeom>
            <a:noFill/>
            <a:ln w="9525">
              <a:noFill/>
              <a:miter lim="800000"/>
              <a:headEnd/>
              <a:tailEnd/>
            </a:ln>
          </p:spPr>
          <p:txBody>
            <a:bodyPr wrap="none">
              <a:spAutoFit/>
            </a:bodyPr>
            <a:lstStyle/>
            <a:p>
              <a:pPr eaLnBrk="0" hangingPunct="0"/>
              <a:r>
                <a:rPr lang="en-US" sz="2000">
                  <a:solidFill>
                    <a:schemeClr val="tx2"/>
                  </a:solidFill>
                </a:rPr>
                <a:t>Exh 4: Heavyweight Motorcycle Market Shares (N. America)</a:t>
              </a:r>
            </a:p>
          </p:txBody>
        </p:sp>
      </p:gr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z="2400" smtClean="0"/>
              <a:t>How can operations help a company compete?</a:t>
            </a:r>
            <a:br>
              <a:rPr lang="en-US" sz="2400" smtClean="0"/>
            </a:br>
            <a:r>
              <a:rPr lang="en-US" sz="2400" smtClean="0"/>
              <a:t>	The changing sources of competitive advantage</a:t>
            </a:r>
          </a:p>
        </p:txBody>
      </p:sp>
      <p:sp>
        <p:nvSpPr>
          <p:cNvPr id="40963" name="Rectangle 3"/>
          <p:cNvSpPr>
            <a:spLocks noGrp="1" noChangeArrowheads="1"/>
          </p:cNvSpPr>
          <p:nvPr>
            <p:ph idx="1"/>
          </p:nvPr>
        </p:nvSpPr>
        <p:spPr/>
        <p:txBody>
          <a:bodyPr/>
          <a:lstStyle/>
          <a:p>
            <a:pPr eaLnBrk="1" hangingPunct="1">
              <a:lnSpc>
                <a:spcPct val="90000"/>
              </a:lnSpc>
            </a:pPr>
            <a:r>
              <a:rPr lang="en-US" sz="1800" smtClean="0"/>
              <a:t>Low Cost &amp; Scale Economies (&lt; 1960s)</a:t>
            </a:r>
          </a:p>
          <a:p>
            <a:pPr lvl="1" eaLnBrk="1" hangingPunct="1">
              <a:lnSpc>
                <a:spcPct val="90000"/>
              </a:lnSpc>
            </a:pPr>
            <a:r>
              <a:rPr lang="en-US" sz="1600" smtClean="0"/>
              <a:t>You can have any color you want as long as it is black</a:t>
            </a:r>
          </a:p>
          <a:p>
            <a:pPr eaLnBrk="1" hangingPunct="1">
              <a:lnSpc>
                <a:spcPct val="90000"/>
              </a:lnSpc>
            </a:pPr>
            <a:r>
              <a:rPr lang="en-US" sz="1800" smtClean="0"/>
              <a:t>Focused Factories (mid 1960s)</a:t>
            </a:r>
          </a:p>
          <a:p>
            <a:pPr eaLnBrk="1" hangingPunct="1">
              <a:lnSpc>
                <a:spcPct val="90000"/>
              </a:lnSpc>
            </a:pPr>
            <a:r>
              <a:rPr lang="en-US" sz="1800" smtClean="0"/>
              <a:t>Flexible Factories and Product variety (1970s)</a:t>
            </a:r>
          </a:p>
          <a:p>
            <a:pPr lvl="1" eaLnBrk="1" hangingPunct="1">
              <a:lnSpc>
                <a:spcPct val="90000"/>
              </a:lnSpc>
            </a:pPr>
            <a:r>
              <a:rPr lang="en-US" sz="1600" smtClean="0"/>
              <a:t>A car for every taste and purse. </a:t>
            </a:r>
          </a:p>
          <a:p>
            <a:pPr eaLnBrk="1" hangingPunct="1">
              <a:lnSpc>
                <a:spcPct val="90000"/>
              </a:lnSpc>
            </a:pPr>
            <a:r>
              <a:rPr lang="en-US" sz="1800" smtClean="0"/>
              <a:t>Quality (1980s)</a:t>
            </a:r>
          </a:p>
          <a:p>
            <a:pPr lvl="1" eaLnBrk="1" hangingPunct="1">
              <a:lnSpc>
                <a:spcPct val="90000"/>
              </a:lnSpc>
            </a:pPr>
            <a:r>
              <a:rPr lang="en-US" sz="1600" smtClean="0"/>
              <a:t>Quality is free.</a:t>
            </a:r>
          </a:p>
          <a:p>
            <a:pPr eaLnBrk="1" hangingPunct="1">
              <a:lnSpc>
                <a:spcPct val="90000"/>
              </a:lnSpc>
            </a:pPr>
            <a:r>
              <a:rPr lang="en-US" sz="1800" smtClean="0"/>
              <a:t>Time (1990s)</a:t>
            </a:r>
          </a:p>
          <a:p>
            <a:pPr lvl="1" eaLnBrk="1" hangingPunct="1">
              <a:lnSpc>
                <a:spcPct val="90000"/>
              </a:lnSpc>
            </a:pPr>
            <a:r>
              <a:rPr lang="en-US" sz="1600" smtClean="0"/>
              <a:t>We love your product but where is it?</a:t>
            </a:r>
          </a:p>
          <a:p>
            <a:pPr lvl="1" eaLnBrk="1" hangingPunct="1">
              <a:lnSpc>
                <a:spcPct val="90000"/>
              </a:lnSpc>
            </a:pPr>
            <a:r>
              <a:rPr lang="en-US" sz="1600" smtClean="0"/>
              <a:t>Don’t sell what you produce. produce what sells.</a:t>
            </a:r>
          </a:p>
          <a:p>
            <a:pPr lvl="1" eaLnBrk="1" hangingPunct="1">
              <a:lnSpc>
                <a:spcPct val="90000"/>
              </a:lnSpc>
            </a:pPr>
            <a:endParaRPr lang="en-US" sz="1600" smtClean="0"/>
          </a:p>
          <a:p>
            <a:pPr eaLnBrk="1" hangingPunct="1">
              <a:lnSpc>
                <a:spcPct val="90000"/>
              </a:lnSpc>
              <a:buFont typeface="Wingdings" pitchFamily="2" charset="2"/>
              <a:buNone/>
            </a:pPr>
            <a:r>
              <a:rPr lang="en-US" sz="1800" i="1" smtClean="0"/>
              <a:t>How does Harley compete on time? </a:t>
            </a:r>
          </a:p>
          <a:p>
            <a:pPr eaLnBrk="1" hangingPunct="1">
              <a:lnSpc>
                <a:spcPct val="90000"/>
              </a:lnSpc>
              <a:buFont typeface="Wingdings" pitchFamily="2" charset="2"/>
              <a:buNone/>
            </a:pPr>
            <a:endParaRPr lang="en-US" sz="1800" i="1" smtClean="0"/>
          </a:p>
          <a:p>
            <a:pPr eaLnBrk="1" hangingPunct="1">
              <a:lnSpc>
                <a:spcPct val="90000"/>
              </a:lnSpc>
              <a:buFont typeface="Wingdings" pitchFamily="2" charset="2"/>
              <a:buNone/>
            </a:pPr>
            <a:endParaRPr lang="en-US" sz="1800" i="1" smtClean="0"/>
          </a:p>
          <a:p>
            <a:pPr eaLnBrk="1" hangingPunct="1">
              <a:lnSpc>
                <a:spcPct val="90000"/>
              </a:lnSpc>
              <a:buFont typeface="Wingdings" pitchFamily="2" charset="2"/>
              <a:buNone/>
            </a:pPr>
            <a:r>
              <a:rPr lang="en-US" sz="1800" i="1" smtClean="0"/>
              <a:t>The Honda-Yamaha variety war: impact on Harley?</a:t>
            </a:r>
          </a:p>
          <a:p>
            <a:pPr eaLnBrk="1" hangingPunct="1">
              <a:lnSpc>
                <a:spcPct val="90000"/>
              </a:lnSpc>
              <a:buFont typeface="Wingdings" pitchFamily="2" charset="2"/>
              <a:buNone/>
            </a:pPr>
            <a:endParaRPr lang="en-US" sz="1800" i="1" smtClean="0"/>
          </a:p>
          <a:p>
            <a:pPr eaLnBrk="1" hangingPunct="1">
              <a:lnSpc>
                <a:spcPct val="90000"/>
              </a:lnSpc>
              <a:buFont typeface="Wingdings" pitchFamily="2" charset="2"/>
              <a:buNone/>
            </a:pPr>
            <a:endParaRPr lang="en-US" sz="1800" i="1" smtClean="0"/>
          </a:p>
          <a:p>
            <a:pPr eaLnBrk="1" hangingPunct="1">
              <a:lnSpc>
                <a:spcPct val="90000"/>
              </a:lnSpc>
              <a:buFont typeface="Wingdings" pitchFamily="2" charset="2"/>
              <a:buNone/>
            </a:pPr>
            <a:endParaRPr lang="en-US" sz="1800" i="1" smtClean="0"/>
          </a:p>
        </p:txBody>
      </p:sp>
      <p:sp>
        <p:nvSpPr>
          <p:cNvPr id="40964" name="Rectangle 6"/>
          <p:cNvSpPr>
            <a:spLocks noChangeArrowheads="1"/>
          </p:cNvSpPr>
          <p:nvPr/>
        </p:nvSpPr>
        <p:spPr bwMode="auto">
          <a:xfrm>
            <a:off x="3754438" y="5616575"/>
            <a:ext cx="5230812" cy="457200"/>
          </a:xfrm>
          <a:prstGeom prst="rect">
            <a:avLst/>
          </a:prstGeom>
          <a:noFill/>
          <a:ln w="9525" algn="ctr">
            <a:noFill/>
            <a:prstDash val="dash"/>
            <a:miter lim="800000"/>
            <a:headEnd/>
            <a:tailEnd/>
          </a:ln>
        </p:spPr>
        <p:txBody>
          <a:bodyPr>
            <a:spAutoFit/>
          </a:bodyPr>
          <a:lstStyle/>
          <a:p>
            <a:r>
              <a:rPr lang="en-US"/>
              <a:t>ヤマハ   を   潰せ！</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mtClean="0"/>
              <a:t>Harley-Davidson: Analysis of Strategic Fit  of Options:</a:t>
            </a:r>
            <a:br>
              <a:rPr lang="en-US" smtClean="0"/>
            </a:br>
            <a:r>
              <a:rPr lang="en-US" smtClean="0"/>
              <a:t>	</a:t>
            </a:r>
            <a:r>
              <a:rPr lang="en-US" i="1" smtClean="0"/>
              <a:t>Qualitative Evaluation</a:t>
            </a:r>
          </a:p>
        </p:txBody>
      </p:sp>
      <p:graphicFrame>
        <p:nvGraphicFramePr>
          <p:cNvPr id="160855" name="Group 87"/>
          <p:cNvGraphicFramePr>
            <a:graphicFrameLocks noGrp="1"/>
          </p:cNvGraphicFramePr>
          <p:nvPr/>
        </p:nvGraphicFramePr>
        <p:xfrm>
          <a:off x="381000" y="1150938"/>
          <a:ext cx="8512175" cy="5260976"/>
        </p:xfrm>
        <a:graphic>
          <a:graphicData uri="http://schemas.openxmlformats.org/drawingml/2006/table">
            <a:tbl>
              <a:tblPr/>
              <a:tblGrid>
                <a:gridCol w="544513"/>
                <a:gridCol w="3827462"/>
                <a:gridCol w="4140200"/>
              </a:tblGrid>
              <a:tr h="37306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220186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Pro</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8605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Con</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mtClean="0"/>
              <a:t>Harley-Davidson: Analysis of Strategic Fit  of Options:</a:t>
            </a:r>
            <a:br>
              <a:rPr lang="en-US" smtClean="0"/>
            </a:br>
            <a:r>
              <a:rPr lang="en-US" smtClean="0"/>
              <a:t>	</a:t>
            </a:r>
            <a:r>
              <a:rPr lang="en-US" i="1" smtClean="0"/>
              <a:t>Qualitative Evaluation</a:t>
            </a:r>
          </a:p>
        </p:txBody>
      </p:sp>
      <p:graphicFrame>
        <p:nvGraphicFramePr>
          <p:cNvPr id="236602" name="Group 58"/>
          <p:cNvGraphicFramePr>
            <a:graphicFrameLocks noGrp="1"/>
          </p:cNvGraphicFramePr>
          <p:nvPr/>
        </p:nvGraphicFramePr>
        <p:xfrm>
          <a:off x="0" y="1150938"/>
          <a:ext cx="9144000" cy="5000625"/>
        </p:xfrm>
        <a:graphic>
          <a:graphicData uri="http://schemas.openxmlformats.org/drawingml/2006/table">
            <a:tbl>
              <a:tblPr/>
              <a:tblGrid>
                <a:gridCol w="539750"/>
                <a:gridCol w="3162300"/>
                <a:gridCol w="2789238"/>
                <a:gridCol w="2652712"/>
              </a:tblGrid>
              <a:tr h="53975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Outsource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Brown 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Green 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94627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Pro</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146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Con</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57" name="Text Box 40"/>
          <p:cNvSpPr txBox="1">
            <a:spLocks noChangeArrowheads="1"/>
          </p:cNvSpPr>
          <p:nvPr/>
        </p:nvSpPr>
        <p:spPr bwMode="auto">
          <a:xfrm>
            <a:off x="533400" y="6145213"/>
            <a:ext cx="4473575" cy="396875"/>
          </a:xfrm>
          <a:prstGeom prst="rect">
            <a:avLst/>
          </a:prstGeom>
          <a:noFill/>
          <a:ln w="9525" algn="ctr">
            <a:noFill/>
            <a:prstDash val="dash"/>
            <a:miter lim="800000"/>
            <a:headEnd/>
            <a:tailEnd/>
          </a:ln>
        </p:spPr>
        <p:txBody>
          <a:bodyPr wrap="none">
            <a:spAutoFit/>
          </a:bodyPr>
          <a:lstStyle/>
          <a:p>
            <a:r>
              <a:rPr lang="en-US" sz="2000" i="1"/>
              <a:t>Q: </a:t>
            </a:r>
            <a:r>
              <a:rPr lang="en-US" sz="2000"/>
              <a:t>what is impact of future new products?</a:t>
            </a:r>
            <a:endParaRPr lang="en-US" sz="2000" i="1"/>
          </a:p>
        </p:txBody>
      </p:sp>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Harley: Analysis of Strategic Fit of Outsourcing</a:t>
            </a:r>
            <a:br>
              <a:rPr lang="en-US" smtClean="0"/>
            </a:br>
            <a:r>
              <a:rPr lang="en-US" smtClean="0"/>
              <a:t>	</a:t>
            </a:r>
            <a:r>
              <a:rPr lang="en-US" i="1" smtClean="0"/>
              <a:t>Core Competency Matrix</a:t>
            </a:r>
          </a:p>
        </p:txBody>
      </p:sp>
      <p:sp>
        <p:nvSpPr>
          <p:cNvPr id="45059" name="Rectangle 3"/>
          <p:cNvSpPr>
            <a:spLocks noChangeArrowheads="1"/>
          </p:cNvSpPr>
          <p:nvPr/>
        </p:nvSpPr>
        <p:spPr bwMode="auto">
          <a:xfrm>
            <a:off x="2228850" y="3263900"/>
            <a:ext cx="6350" cy="6350"/>
          </a:xfrm>
          <a:prstGeom prst="rect">
            <a:avLst/>
          </a:prstGeom>
          <a:solidFill>
            <a:srgbClr val="000000"/>
          </a:solidFill>
          <a:ln w="9525">
            <a:noFill/>
            <a:miter lim="800000"/>
            <a:headEnd/>
            <a:tailEnd/>
          </a:ln>
        </p:spPr>
        <p:txBody>
          <a:bodyPr/>
          <a:lstStyle/>
          <a:p>
            <a:endParaRPr lang="en-US"/>
          </a:p>
        </p:txBody>
      </p:sp>
      <p:sp>
        <p:nvSpPr>
          <p:cNvPr id="45060" name="Rectangle 5"/>
          <p:cNvSpPr>
            <a:spLocks noChangeArrowheads="1"/>
          </p:cNvSpPr>
          <p:nvPr/>
        </p:nvSpPr>
        <p:spPr bwMode="auto">
          <a:xfrm>
            <a:off x="3355975" y="3263900"/>
            <a:ext cx="6350" cy="6350"/>
          </a:xfrm>
          <a:prstGeom prst="rect">
            <a:avLst/>
          </a:prstGeom>
          <a:solidFill>
            <a:srgbClr val="000000"/>
          </a:solidFill>
          <a:ln w="9525">
            <a:noFill/>
            <a:miter lim="800000"/>
            <a:headEnd/>
            <a:tailEnd/>
          </a:ln>
        </p:spPr>
        <p:txBody>
          <a:bodyPr/>
          <a:lstStyle/>
          <a:p>
            <a:endParaRPr lang="en-US"/>
          </a:p>
        </p:txBody>
      </p:sp>
      <p:sp>
        <p:nvSpPr>
          <p:cNvPr id="45061" name="Rectangle 7"/>
          <p:cNvSpPr>
            <a:spLocks noChangeArrowheads="1"/>
          </p:cNvSpPr>
          <p:nvPr/>
        </p:nvSpPr>
        <p:spPr bwMode="auto">
          <a:xfrm>
            <a:off x="4557713" y="3263900"/>
            <a:ext cx="6350" cy="6350"/>
          </a:xfrm>
          <a:prstGeom prst="rect">
            <a:avLst/>
          </a:prstGeom>
          <a:solidFill>
            <a:srgbClr val="000000"/>
          </a:solidFill>
          <a:ln w="9525">
            <a:noFill/>
            <a:miter lim="800000"/>
            <a:headEnd/>
            <a:tailEnd/>
          </a:ln>
        </p:spPr>
        <p:txBody>
          <a:bodyPr/>
          <a:lstStyle/>
          <a:p>
            <a:endParaRPr lang="en-US"/>
          </a:p>
        </p:txBody>
      </p:sp>
      <p:grpSp>
        <p:nvGrpSpPr>
          <p:cNvPr id="45062" name="Group 8"/>
          <p:cNvGrpSpPr>
            <a:grpSpLocks/>
          </p:cNvGrpSpPr>
          <p:nvPr/>
        </p:nvGrpSpPr>
        <p:grpSpPr bwMode="auto">
          <a:xfrm>
            <a:off x="304800" y="1295400"/>
            <a:ext cx="6521450" cy="5105400"/>
            <a:chOff x="588" y="864"/>
            <a:chExt cx="4108" cy="3216"/>
          </a:xfrm>
        </p:grpSpPr>
        <p:sp>
          <p:nvSpPr>
            <p:cNvPr id="45067" name="Rectangle 9"/>
            <p:cNvSpPr>
              <a:spLocks noChangeArrowheads="1"/>
            </p:cNvSpPr>
            <p:nvPr/>
          </p:nvSpPr>
          <p:spPr bwMode="auto">
            <a:xfrm>
              <a:off x="1762" y="1158"/>
              <a:ext cx="576" cy="192"/>
            </a:xfrm>
            <a:prstGeom prst="rect">
              <a:avLst/>
            </a:prstGeom>
            <a:noFill/>
            <a:ln w="9525">
              <a:noFill/>
              <a:miter lim="800000"/>
              <a:headEnd/>
              <a:tailEnd/>
            </a:ln>
          </p:spPr>
          <p:txBody>
            <a:bodyPr wrap="none" lIns="0" tIns="0" rIns="0" bIns="0">
              <a:spAutoFit/>
            </a:bodyPr>
            <a:lstStyle/>
            <a:p>
              <a:pPr eaLnBrk="0" hangingPunct="0"/>
              <a:r>
                <a:rPr lang="en-US" sz="2000">
                  <a:solidFill>
                    <a:srgbClr val="000000"/>
                  </a:solidFill>
                </a:rPr>
                <a:t>Maintain</a:t>
              </a:r>
              <a:endParaRPr lang="en-US" sz="4800"/>
            </a:p>
          </p:txBody>
        </p:sp>
        <p:sp>
          <p:nvSpPr>
            <p:cNvPr id="45068" name="Rectangle 10"/>
            <p:cNvSpPr>
              <a:spLocks noChangeArrowheads="1"/>
            </p:cNvSpPr>
            <p:nvPr/>
          </p:nvSpPr>
          <p:spPr bwMode="auto">
            <a:xfrm>
              <a:off x="3467" y="1158"/>
              <a:ext cx="617" cy="192"/>
            </a:xfrm>
            <a:prstGeom prst="rect">
              <a:avLst/>
            </a:prstGeom>
            <a:noFill/>
            <a:ln w="9525">
              <a:noFill/>
              <a:miter lim="800000"/>
              <a:headEnd/>
              <a:tailEnd/>
            </a:ln>
          </p:spPr>
          <p:txBody>
            <a:bodyPr wrap="none" lIns="0" tIns="0" rIns="0" bIns="0">
              <a:spAutoFit/>
            </a:bodyPr>
            <a:lstStyle/>
            <a:p>
              <a:pPr eaLnBrk="0" hangingPunct="0"/>
              <a:r>
                <a:rPr lang="en-US" sz="2000">
                  <a:solidFill>
                    <a:srgbClr val="000000"/>
                  </a:solidFill>
                </a:rPr>
                <a:t>Buy Well</a:t>
              </a:r>
              <a:endParaRPr lang="en-US" sz="4800"/>
            </a:p>
          </p:txBody>
        </p:sp>
        <p:sp>
          <p:nvSpPr>
            <p:cNvPr id="45069" name="Rectangle 11"/>
            <p:cNvSpPr>
              <a:spLocks noChangeArrowheads="1"/>
            </p:cNvSpPr>
            <p:nvPr/>
          </p:nvSpPr>
          <p:spPr bwMode="auto">
            <a:xfrm rot="-5400000">
              <a:off x="870" y="3316"/>
              <a:ext cx="320" cy="192"/>
            </a:xfrm>
            <a:prstGeom prst="rect">
              <a:avLst/>
            </a:prstGeom>
            <a:noFill/>
            <a:ln w="9525">
              <a:noFill/>
              <a:miter lim="800000"/>
              <a:headEnd/>
              <a:tailEnd/>
            </a:ln>
          </p:spPr>
          <p:txBody>
            <a:bodyPr wrap="none" lIns="0" tIns="0" rIns="0" bIns="0">
              <a:spAutoFit/>
            </a:bodyPr>
            <a:lstStyle/>
            <a:p>
              <a:pPr eaLnBrk="0" hangingPunct="0"/>
              <a:r>
                <a:rPr lang="en-US" sz="2000">
                  <a:solidFill>
                    <a:srgbClr val="000000"/>
                  </a:solidFill>
                </a:rPr>
                <a:t>High</a:t>
              </a:r>
              <a:endParaRPr lang="en-US" sz="5400"/>
            </a:p>
          </p:txBody>
        </p:sp>
        <p:sp>
          <p:nvSpPr>
            <p:cNvPr id="45070" name="Rectangle 12"/>
            <p:cNvSpPr>
              <a:spLocks noChangeArrowheads="1"/>
            </p:cNvSpPr>
            <p:nvPr/>
          </p:nvSpPr>
          <p:spPr bwMode="auto">
            <a:xfrm>
              <a:off x="1313" y="2532"/>
              <a:ext cx="1568" cy="346"/>
            </a:xfrm>
            <a:prstGeom prst="rect">
              <a:avLst/>
            </a:prstGeom>
            <a:noFill/>
            <a:ln w="9525">
              <a:noFill/>
              <a:miter lim="800000"/>
              <a:headEnd/>
              <a:tailEnd/>
            </a:ln>
          </p:spPr>
          <p:txBody>
            <a:bodyPr lIns="0" tIns="0" rIns="0" bIns="0">
              <a:spAutoFit/>
            </a:bodyPr>
            <a:lstStyle/>
            <a:p>
              <a:pPr algn="ctr" eaLnBrk="0" hangingPunct="0"/>
              <a:r>
                <a:rPr lang="en-US" sz="2000">
                  <a:solidFill>
                    <a:srgbClr val="000000"/>
                  </a:solidFill>
                </a:rPr>
                <a:t>Invest in Process</a:t>
              </a:r>
            </a:p>
            <a:p>
              <a:pPr algn="ctr" eaLnBrk="0" hangingPunct="0"/>
              <a:r>
                <a:rPr lang="en-US" sz="1600">
                  <a:solidFill>
                    <a:srgbClr val="000000"/>
                  </a:solidFill>
                </a:rPr>
                <a:t>(e.g., paint)</a:t>
              </a:r>
              <a:endParaRPr lang="en-US" sz="4800"/>
            </a:p>
          </p:txBody>
        </p:sp>
        <p:sp>
          <p:nvSpPr>
            <p:cNvPr id="45071" name="Rectangle 13"/>
            <p:cNvSpPr>
              <a:spLocks noChangeArrowheads="1"/>
            </p:cNvSpPr>
            <p:nvPr/>
          </p:nvSpPr>
          <p:spPr bwMode="auto">
            <a:xfrm>
              <a:off x="1223" y="1075"/>
              <a:ext cx="3473" cy="3005"/>
            </a:xfrm>
            <a:prstGeom prst="rect">
              <a:avLst/>
            </a:prstGeom>
            <a:noFill/>
            <a:ln w="9525">
              <a:solidFill>
                <a:schemeClr val="tx1"/>
              </a:solidFill>
              <a:miter lim="800000"/>
              <a:headEnd/>
              <a:tailEnd/>
            </a:ln>
          </p:spPr>
          <p:txBody>
            <a:bodyPr wrap="none" anchor="ctr"/>
            <a:lstStyle/>
            <a:p>
              <a:endParaRPr lang="en-US"/>
            </a:p>
          </p:txBody>
        </p:sp>
        <p:sp>
          <p:nvSpPr>
            <p:cNvPr id="45072" name="Rectangle 14"/>
            <p:cNvSpPr>
              <a:spLocks noChangeArrowheads="1"/>
            </p:cNvSpPr>
            <p:nvPr/>
          </p:nvSpPr>
          <p:spPr bwMode="auto">
            <a:xfrm>
              <a:off x="2960" y="2532"/>
              <a:ext cx="1736" cy="346"/>
            </a:xfrm>
            <a:prstGeom prst="rect">
              <a:avLst/>
            </a:prstGeom>
            <a:noFill/>
            <a:ln w="9525">
              <a:noFill/>
              <a:miter lim="800000"/>
              <a:headEnd/>
              <a:tailEnd/>
            </a:ln>
          </p:spPr>
          <p:txBody>
            <a:bodyPr lIns="0" tIns="0" rIns="0" bIns="0">
              <a:spAutoFit/>
            </a:bodyPr>
            <a:lstStyle/>
            <a:p>
              <a:pPr algn="ctr" eaLnBrk="0" hangingPunct="0"/>
              <a:r>
                <a:rPr lang="en-US" sz="2000">
                  <a:solidFill>
                    <a:srgbClr val="000000"/>
                  </a:solidFill>
                </a:rPr>
                <a:t>Invest in Supplier</a:t>
              </a:r>
            </a:p>
            <a:p>
              <a:pPr algn="ctr" eaLnBrk="0" hangingPunct="0"/>
              <a:r>
                <a:rPr lang="en-US" sz="1600">
                  <a:solidFill>
                    <a:srgbClr val="000000"/>
                  </a:solidFill>
                </a:rPr>
                <a:t>(e.g., castings)</a:t>
              </a:r>
              <a:endParaRPr lang="en-US" sz="4800"/>
            </a:p>
          </p:txBody>
        </p:sp>
        <p:sp>
          <p:nvSpPr>
            <p:cNvPr id="45073" name="Rectangle 15"/>
            <p:cNvSpPr>
              <a:spLocks noChangeArrowheads="1"/>
            </p:cNvSpPr>
            <p:nvPr/>
          </p:nvSpPr>
          <p:spPr bwMode="auto">
            <a:xfrm rot="-5400000">
              <a:off x="883" y="1635"/>
              <a:ext cx="294" cy="192"/>
            </a:xfrm>
            <a:prstGeom prst="rect">
              <a:avLst/>
            </a:prstGeom>
            <a:noFill/>
            <a:ln w="9525">
              <a:noFill/>
              <a:miter lim="800000"/>
              <a:headEnd/>
              <a:tailEnd/>
            </a:ln>
          </p:spPr>
          <p:txBody>
            <a:bodyPr wrap="none" lIns="0" tIns="0" rIns="0" bIns="0">
              <a:spAutoFit/>
            </a:bodyPr>
            <a:lstStyle/>
            <a:p>
              <a:pPr eaLnBrk="0" hangingPunct="0"/>
              <a:r>
                <a:rPr lang="en-US" sz="2000">
                  <a:solidFill>
                    <a:srgbClr val="000000"/>
                  </a:solidFill>
                </a:rPr>
                <a:t>Low</a:t>
              </a:r>
              <a:endParaRPr lang="en-US" sz="5400"/>
            </a:p>
          </p:txBody>
        </p:sp>
        <p:sp>
          <p:nvSpPr>
            <p:cNvPr id="45074" name="Rectangle 16"/>
            <p:cNvSpPr>
              <a:spLocks noChangeArrowheads="1"/>
            </p:cNvSpPr>
            <p:nvPr/>
          </p:nvSpPr>
          <p:spPr bwMode="auto">
            <a:xfrm>
              <a:off x="1478" y="864"/>
              <a:ext cx="1258" cy="192"/>
            </a:xfrm>
            <a:prstGeom prst="rect">
              <a:avLst/>
            </a:prstGeom>
            <a:noFill/>
            <a:ln w="9525">
              <a:noFill/>
              <a:miter lim="800000"/>
              <a:headEnd/>
              <a:tailEnd/>
            </a:ln>
          </p:spPr>
          <p:txBody>
            <a:bodyPr wrap="none" lIns="0" tIns="0" rIns="0" bIns="0">
              <a:spAutoFit/>
            </a:bodyPr>
            <a:lstStyle/>
            <a:p>
              <a:pPr eaLnBrk="0" hangingPunct="0"/>
              <a:r>
                <a:rPr lang="en-US" sz="2000">
                  <a:solidFill>
                    <a:srgbClr val="000000"/>
                  </a:solidFill>
                </a:rPr>
                <a:t>Internal/Proprietary</a:t>
              </a:r>
              <a:endParaRPr lang="en-US" sz="4800"/>
            </a:p>
          </p:txBody>
        </p:sp>
        <p:sp>
          <p:nvSpPr>
            <p:cNvPr id="45075" name="Rectangle 17"/>
            <p:cNvSpPr>
              <a:spLocks noChangeArrowheads="1"/>
            </p:cNvSpPr>
            <p:nvPr/>
          </p:nvSpPr>
          <p:spPr bwMode="auto">
            <a:xfrm>
              <a:off x="3229" y="864"/>
              <a:ext cx="1091" cy="192"/>
            </a:xfrm>
            <a:prstGeom prst="rect">
              <a:avLst/>
            </a:prstGeom>
            <a:noFill/>
            <a:ln w="9525">
              <a:noFill/>
              <a:miter lim="800000"/>
              <a:headEnd/>
              <a:tailEnd/>
            </a:ln>
          </p:spPr>
          <p:txBody>
            <a:bodyPr wrap="none" lIns="0" tIns="0" rIns="0" bIns="0">
              <a:spAutoFit/>
            </a:bodyPr>
            <a:lstStyle/>
            <a:p>
              <a:pPr eaLnBrk="0" hangingPunct="0"/>
              <a:r>
                <a:rPr lang="en-US" sz="2000">
                  <a:solidFill>
                    <a:srgbClr val="000000"/>
                  </a:solidFill>
                </a:rPr>
                <a:t>External/General</a:t>
              </a:r>
              <a:endParaRPr lang="en-US" sz="4800"/>
            </a:p>
          </p:txBody>
        </p:sp>
        <p:sp>
          <p:nvSpPr>
            <p:cNvPr id="45076" name="Rectangle 18"/>
            <p:cNvSpPr>
              <a:spLocks noChangeArrowheads="1"/>
            </p:cNvSpPr>
            <p:nvPr/>
          </p:nvSpPr>
          <p:spPr bwMode="auto">
            <a:xfrm rot="-5400000">
              <a:off x="246" y="2329"/>
              <a:ext cx="1029" cy="346"/>
            </a:xfrm>
            <a:prstGeom prst="rect">
              <a:avLst/>
            </a:prstGeom>
            <a:noFill/>
            <a:ln w="9525">
              <a:noFill/>
              <a:miter lim="800000"/>
              <a:headEnd/>
              <a:tailEnd/>
            </a:ln>
          </p:spPr>
          <p:txBody>
            <a:bodyPr wrap="none" lIns="0" tIns="0" rIns="0" bIns="0">
              <a:spAutoFit/>
            </a:bodyPr>
            <a:lstStyle/>
            <a:p>
              <a:pPr algn="ctr" eaLnBrk="0" hangingPunct="0"/>
              <a:r>
                <a:rPr lang="en-US" sz="2000">
                  <a:solidFill>
                    <a:srgbClr val="000000"/>
                  </a:solidFill>
                </a:rPr>
                <a:t>Strategic Value </a:t>
              </a:r>
            </a:p>
            <a:p>
              <a:pPr algn="ctr" eaLnBrk="0" hangingPunct="0"/>
              <a:r>
                <a:rPr lang="en-US" sz="1600">
                  <a:solidFill>
                    <a:srgbClr val="000000"/>
                  </a:solidFill>
                </a:rPr>
                <a:t>(Value Add)</a:t>
              </a:r>
              <a:endParaRPr lang="en-US" sz="5400"/>
            </a:p>
          </p:txBody>
        </p:sp>
        <p:sp>
          <p:nvSpPr>
            <p:cNvPr id="45077" name="Line 19"/>
            <p:cNvSpPr>
              <a:spLocks noChangeShapeType="1"/>
            </p:cNvSpPr>
            <p:nvPr/>
          </p:nvSpPr>
          <p:spPr bwMode="auto">
            <a:xfrm>
              <a:off x="1223" y="2496"/>
              <a:ext cx="3473" cy="0"/>
            </a:xfrm>
            <a:prstGeom prst="line">
              <a:avLst/>
            </a:prstGeom>
            <a:noFill/>
            <a:ln w="9525">
              <a:solidFill>
                <a:schemeClr val="tx1"/>
              </a:solidFill>
              <a:prstDash val="dash"/>
              <a:round/>
              <a:headEnd/>
              <a:tailEnd/>
            </a:ln>
          </p:spPr>
          <p:txBody>
            <a:bodyPr wrap="none" anchor="ctr"/>
            <a:lstStyle/>
            <a:p>
              <a:endParaRPr lang="en-US"/>
            </a:p>
          </p:txBody>
        </p:sp>
        <p:sp>
          <p:nvSpPr>
            <p:cNvPr id="45078" name="Line 20"/>
            <p:cNvSpPr>
              <a:spLocks noChangeShapeType="1"/>
            </p:cNvSpPr>
            <p:nvPr/>
          </p:nvSpPr>
          <p:spPr bwMode="auto">
            <a:xfrm>
              <a:off x="2960" y="1075"/>
              <a:ext cx="0" cy="3005"/>
            </a:xfrm>
            <a:prstGeom prst="line">
              <a:avLst/>
            </a:prstGeom>
            <a:noFill/>
            <a:ln w="9525">
              <a:solidFill>
                <a:schemeClr val="tx1"/>
              </a:solidFill>
              <a:prstDash val="dash"/>
              <a:round/>
              <a:headEnd/>
              <a:tailEnd/>
            </a:ln>
          </p:spPr>
          <p:txBody>
            <a:bodyPr wrap="none" anchor="ctr"/>
            <a:lstStyle/>
            <a:p>
              <a:endParaRPr lang="en-US"/>
            </a:p>
          </p:txBody>
        </p:sp>
        <p:sp>
          <p:nvSpPr>
            <p:cNvPr id="45079" name="Text Box 21"/>
            <p:cNvSpPr txBox="1">
              <a:spLocks noChangeArrowheads="1"/>
            </p:cNvSpPr>
            <p:nvPr/>
          </p:nvSpPr>
          <p:spPr bwMode="auto">
            <a:xfrm>
              <a:off x="1313" y="1494"/>
              <a:ext cx="1302" cy="828"/>
            </a:xfrm>
            <a:prstGeom prst="rect">
              <a:avLst/>
            </a:prstGeom>
            <a:noFill/>
            <a:ln w="9525">
              <a:noFill/>
              <a:miter lim="800000"/>
              <a:headEnd/>
              <a:tailEnd/>
            </a:ln>
          </p:spPr>
          <p:txBody>
            <a:bodyPr wrap="none">
              <a:spAutoFit/>
            </a:bodyPr>
            <a:lstStyle/>
            <a:p>
              <a:pPr eaLnBrk="0" hangingPunct="0">
                <a:buFontTx/>
                <a:buChar char="•"/>
              </a:pPr>
              <a:r>
                <a:rPr lang="en-US" sz="1600"/>
                <a:t> Must have cost parity</a:t>
              </a:r>
            </a:p>
            <a:p>
              <a:pPr eaLnBrk="0" hangingPunct="0">
                <a:buFontTx/>
                <a:buChar char="•"/>
              </a:pPr>
              <a:r>
                <a:rPr lang="en-US" sz="1600"/>
                <a:t> Unique H-D part</a:t>
              </a:r>
            </a:p>
            <a:p>
              <a:pPr eaLnBrk="0" hangingPunct="0">
                <a:buFontTx/>
                <a:buChar char="•"/>
              </a:pPr>
              <a:r>
                <a:rPr lang="en-US" sz="1600"/>
                <a:t> Minimal investment</a:t>
              </a:r>
            </a:p>
            <a:p>
              <a:pPr eaLnBrk="0" hangingPunct="0">
                <a:buFontTx/>
                <a:buChar char="•"/>
              </a:pPr>
              <a:r>
                <a:rPr lang="en-US" sz="1600"/>
                <a:t> Simplifies flow</a:t>
              </a:r>
            </a:p>
            <a:p>
              <a:pPr eaLnBrk="0" hangingPunct="0"/>
              <a:endParaRPr lang="en-US" sz="1600"/>
            </a:p>
          </p:txBody>
        </p:sp>
        <p:sp>
          <p:nvSpPr>
            <p:cNvPr id="45080" name="Text Box 22"/>
            <p:cNvSpPr txBox="1">
              <a:spLocks noChangeArrowheads="1"/>
            </p:cNvSpPr>
            <p:nvPr/>
          </p:nvSpPr>
          <p:spPr bwMode="auto">
            <a:xfrm>
              <a:off x="2976" y="1494"/>
              <a:ext cx="1684" cy="828"/>
            </a:xfrm>
            <a:prstGeom prst="rect">
              <a:avLst/>
            </a:prstGeom>
            <a:noFill/>
            <a:ln w="9525">
              <a:noFill/>
              <a:miter lim="800000"/>
              <a:headEnd/>
              <a:tailEnd/>
            </a:ln>
          </p:spPr>
          <p:txBody>
            <a:bodyPr wrap="none">
              <a:spAutoFit/>
            </a:bodyPr>
            <a:lstStyle/>
            <a:p>
              <a:pPr eaLnBrk="0" hangingPunct="0">
                <a:buFontTx/>
                <a:buChar char="•"/>
              </a:pPr>
              <a:r>
                <a:rPr lang="en-US" sz="1600"/>
                <a:t> Commodity</a:t>
              </a:r>
            </a:p>
            <a:p>
              <a:pPr eaLnBrk="0" hangingPunct="0">
                <a:buFontTx/>
                <a:buChar char="•"/>
              </a:pPr>
              <a:r>
                <a:rPr lang="en-US" sz="1600"/>
                <a:t> Low risk to H-D</a:t>
              </a:r>
            </a:p>
            <a:p>
              <a:pPr eaLnBrk="0" hangingPunct="0">
                <a:buFontTx/>
                <a:buChar char="•"/>
              </a:pPr>
              <a:r>
                <a:rPr lang="en-US" sz="1600"/>
                <a:t> Requires critical mass:</a:t>
              </a:r>
            </a:p>
            <a:p>
              <a:pPr eaLnBrk="0" hangingPunct="0"/>
              <a:r>
                <a:rPr lang="en-US" sz="1600"/>
                <a:t>   technology, investment,</a:t>
              </a:r>
            </a:p>
            <a:p>
              <a:pPr eaLnBrk="0" hangingPunct="0"/>
              <a:r>
                <a:rPr lang="en-US" sz="1600"/>
                <a:t>   engineering support, volume</a:t>
              </a:r>
            </a:p>
          </p:txBody>
        </p:sp>
        <p:sp>
          <p:nvSpPr>
            <p:cNvPr id="45081" name="Text Box 23"/>
            <p:cNvSpPr txBox="1">
              <a:spLocks noChangeArrowheads="1"/>
            </p:cNvSpPr>
            <p:nvPr/>
          </p:nvSpPr>
          <p:spPr bwMode="auto">
            <a:xfrm>
              <a:off x="1313" y="2928"/>
              <a:ext cx="1533" cy="828"/>
            </a:xfrm>
            <a:prstGeom prst="rect">
              <a:avLst/>
            </a:prstGeom>
            <a:noFill/>
            <a:ln w="9525">
              <a:noFill/>
              <a:miter lim="800000"/>
              <a:headEnd/>
              <a:tailEnd/>
            </a:ln>
          </p:spPr>
          <p:txBody>
            <a:bodyPr wrap="none">
              <a:spAutoFit/>
            </a:bodyPr>
            <a:lstStyle/>
            <a:p>
              <a:pPr eaLnBrk="0" hangingPunct="0">
                <a:buFontTx/>
                <a:buChar char="•"/>
              </a:pPr>
              <a:r>
                <a:rPr lang="en-US" sz="1600"/>
                <a:t> Customer perceived value</a:t>
              </a:r>
            </a:p>
            <a:p>
              <a:pPr eaLnBrk="0" hangingPunct="0">
                <a:buFontTx/>
                <a:buChar char="•"/>
              </a:pPr>
              <a:r>
                <a:rPr lang="en-US" sz="1600"/>
                <a:t> Product performance</a:t>
              </a:r>
            </a:p>
            <a:p>
              <a:pPr eaLnBrk="0" hangingPunct="0">
                <a:buFontTx/>
                <a:buChar char="•"/>
              </a:pPr>
              <a:r>
                <a:rPr lang="en-US" sz="1600"/>
                <a:t> Product integrity</a:t>
              </a:r>
            </a:p>
            <a:p>
              <a:pPr eaLnBrk="0" hangingPunct="0">
                <a:buFontTx/>
                <a:buChar char="•"/>
              </a:pPr>
              <a:r>
                <a:rPr lang="en-US" sz="1600"/>
                <a:t> Unique capability to H-D</a:t>
              </a:r>
            </a:p>
            <a:p>
              <a:pPr eaLnBrk="0" hangingPunct="0"/>
              <a:endParaRPr lang="en-US" sz="1600"/>
            </a:p>
          </p:txBody>
        </p:sp>
        <p:sp>
          <p:nvSpPr>
            <p:cNvPr id="45082" name="Text Box 24"/>
            <p:cNvSpPr txBox="1">
              <a:spLocks noChangeArrowheads="1"/>
            </p:cNvSpPr>
            <p:nvPr/>
          </p:nvSpPr>
          <p:spPr bwMode="auto">
            <a:xfrm>
              <a:off x="2976" y="2928"/>
              <a:ext cx="1684" cy="1136"/>
            </a:xfrm>
            <a:prstGeom prst="rect">
              <a:avLst/>
            </a:prstGeom>
            <a:noFill/>
            <a:ln w="9525">
              <a:noFill/>
              <a:miter lim="800000"/>
              <a:headEnd/>
              <a:tailEnd/>
            </a:ln>
          </p:spPr>
          <p:txBody>
            <a:bodyPr wrap="none">
              <a:spAutoFit/>
            </a:bodyPr>
            <a:lstStyle/>
            <a:p>
              <a:pPr eaLnBrk="0" hangingPunct="0">
                <a:buFontTx/>
                <a:buChar char="•"/>
              </a:pPr>
              <a:r>
                <a:rPr lang="en-US" sz="1600"/>
                <a:t> Customer perceived value</a:t>
              </a:r>
            </a:p>
            <a:p>
              <a:pPr eaLnBrk="0" hangingPunct="0">
                <a:buFontTx/>
                <a:buChar char="•"/>
              </a:pPr>
              <a:r>
                <a:rPr lang="en-US" sz="1600"/>
                <a:t> Product performance</a:t>
              </a:r>
            </a:p>
            <a:p>
              <a:pPr eaLnBrk="0" hangingPunct="0">
                <a:buFontTx/>
                <a:buChar char="•"/>
              </a:pPr>
              <a:r>
                <a:rPr lang="en-US" sz="1600"/>
                <a:t> Product integrity</a:t>
              </a:r>
            </a:p>
            <a:p>
              <a:pPr eaLnBrk="0" hangingPunct="0">
                <a:buFontTx/>
                <a:buChar char="•"/>
              </a:pPr>
              <a:r>
                <a:rPr lang="en-US" sz="1600"/>
                <a:t> Unique to others</a:t>
              </a:r>
            </a:p>
            <a:p>
              <a:pPr eaLnBrk="0" hangingPunct="0">
                <a:buFontTx/>
                <a:buChar char="•"/>
              </a:pPr>
              <a:r>
                <a:rPr lang="en-US" sz="1600"/>
                <a:t> Requires critical mass:</a:t>
              </a:r>
            </a:p>
            <a:p>
              <a:pPr eaLnBrk="0" hangingPunct="0"/>
              <a:r>
                <a:rPr lang="en-US" sz="1600"/>
                <a:t>   technology, investment,</a:t>
              </a:r>
            </a:p>
            <a:p>
              <a:pPr eaLnBrk="0" hangingPunct="0"/>
              <a:r>
                <a:rPr lang="en-US" sz="1600"/>
                <a:t>   engineering support, volume</a:t>
              </a:r>
            </a:p>
          </p:txBody>
        </p:sp>
      </p:grpSp>
      <p:sp>
        <p:nvSpPr>
          <p:cNvPr id="45063" name="AutoShape 25"/>
          <p:cNvSpPr>
            <a:spLocks noChangeArrowheads="1"/>
          </p:cNvSpPr>
          <p:nvPr/>
        </p:nvSpPr>
        <p:spPr bwMode="auto">
          <a:xfrm>
            <a:off x="7315200" y="1600200"/>
            <a:ext cx="1447800" cy="685800"/>
          </a:xfrm>
          <a:prstGeom prst="wedgeRoundRectCallout">
            <a:avLst>
              <a:gd name="adj1" fmla="val -97148"/>
              <a:gd name="adj2" fmla="val 7176"/>
              <a:gd name="adj3" fmla="val 16667"/>
            </a:avLst>
          </a:prstGeom>
          <a:solidFill>
            <a:srgbClr val="FFFF99"/>
          </a:solidFill>
          <a:ln w="9525" algn="ctr">
            <a:solidFill>
              <a:schemeClr val="tx1"/>
            </a:solidFill>
            <a:miter lim="800000"/>
            <a:headEnd/>
            <a:tailEnd/>
          </a:ln>
        </p:spPr>
        <p:txBody>
          <a:bodyPr/>
          <a:lstStyle/>
          <a:p>
            <a:pPr algn="ctr"/>
            <a:r>
              <a:rPr lang="en-US" sz="1800"/>
              <a:t>Market transactions</a:t>
            </a:r>
          </a:p>
        </p:txBody>
      </p:sp>
      <p:sp>
        <p:nvSpPr>
          <p:cNvPr id="45064" name="AutoShape 26"/>
          <p:cNvSpPr>
            <a:spLocks noChangeArrowheads="1"/>
          </p:cNvSpPr>
          <p:nvPr/>
        </p:nvSpPr>
        <p:spPr bwMode="auto">
          <a:xfrm>
            <a:off x="7315200" y="3733800"/>
            <a:ext cx="1447800" cy="685800"/>
          </a:xfrm>
          <a:prstGeom prst="wedgeRoundRectCallout">
            <a:avLst>
              <a:gd name="adj1" fmla="val -97148"/>
              <a:gd name="adj2" fmla="val 4398"/>
              <a:gd name="adj3" fmla="val 16667"/>
            </a:avLst>
          </a:prstGeom>
          <a:solidFill>
            <a:srgbClr val="FFFF99"/>
          </a:solidFill>
          <a:ln w="9525" algn="ctr">
            <a:solidFill>
              <a:schemeClr val="tx1"/>
            </a:solidFill>
            <a:miter lim="800000"/>
            <a:headEnd/>
            <a:tailEnd/>
          </a:ln>
        </p:spPr>
        <p:txBody>
          <a:bodyPr/>
          <a:lstStyle/>
          <a:p>
            <a:pPr algn="ctr"/>
            <a:r>
              <a:rPr lang="en-US" sz="1800"/>
              <a:t>Partnership</a:t>
            </a:r>
          </a:p>
          <a:p>
            <a:pPr algn="ctr"/>
            <a:r>
              <a:rPr lang="en-US" sz="1800"/>
              <a:t>relationship</a:t>
            </a:r>
          </a:p>
        </p:txBody>
      </p:sp>
      <p:sp>
        <p:nvSpPr>
          <p:cNvPr id="45065" name="AutoShape 27"/>
          <p:cNvSpPr>
            <a:spLocks noChangeArrowheads="1"/>
          </p:cNvSpPr>
          <p:nvPr/>
        </p:nvSpPr>
        <p:spPr bwMode="auto">
          <a:xfrm>
            <a:off x="533400" y="914400"/>
            <a:ext cx="1143000" cy="457200"/>
          </a:xfrm>
          <a:prstGeom prst="wedgeRoundRectCallout">
            <a:avLst>
              <a:gd name="adj1" fmla="val 34028"/>
              <a:gd name="adj2" fmla="val 71181"/>
              <a:gd name="adj3" fmla="val 16667"/>
            </a:avLst>
          </a:prstGeom>
          <a:solidFill>
            <a:srgbClr val="99FF99"/>
          </a:solidFill>
          <a:ln w="9525" algn="ctr">
            <a:solidFill>
              <a:schemeClr val="tx1"/>
            </a:solidFill>
            <a:miter lim="800000"/>
            <a:headEnd/>
            <a:tailEnd/>
          </a:ln>
        </p:spPr>
        <p:txBody>
          <a:bodyPr/>
          <a:lstStyle/>
          <a:p>
            <a:pPr algn="ctr"/>
            <a:r>
              <a:rPr lang="en-US" sz="1800"/>
              <a:t>In-house</a:t>
            </a:r>
          </a:p>
        </p:txBody>
      </p:sp>
      <p:sp>
        <p:nvSpPr>
          <p:cNvPr id="45066" name="AutoShape 28"/>
          <p:cNvSpPr>
            <a:spLocks noChangeArrowheads="1"/>
          </p:cNvSpPr>
          <p:nvPr/>
        </p:nvSpPr>
        <p:spPr bwMode="auto">
          <a:xfrm>
            <a:off x="3429000" y="914400"/>
            <a:ext cx="1219200" cy="457200"/>
          </a:xfrm>
          <a:prstGeom prst="wedgeRoundRectCallout">
            <a:avLst>
              <a:gd name="adj1" fmla="val 28778"/>
              <a:gd name="adj2" fmla="val 71181"/>
              <a:gd name="adj3" fmla="val 16667"/>
            </a:avLst>
          </a:prstGeom>
          <a:solidFill>
            <a:srgbClr val="99FF99"/>
          </a:solidFill>
          <a:ln w="9525" algn="ctr">
            <a:solidFill>
              <a:schemeClr val="tx1"/>
            </a:solidFill>
            <a:miter lim="800000"/>
            <a:headEnd/>
            <a:tailEnd/>
          </a:ln>
        </p:spPr>
        <p:txBody>
          <a:bodyPr/>
          <a:lstStyle/>
          <a:p>
            <a:pPr algn="ctr"/>
            <a:r>
              <a:rPr lang="en-US" sz="1800"/>
              <a:t>Outsource</a:t>
            </a:r>
          </a:p>
        </p:txBody>
      </p:sp>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6"/>
          <p:cNvSpPr>
            <a:spLocks noGrp="1" noChangeArrowheads="1"/>
          </p:cNvSpPr>
          <p:nvPr>
            <p:ph type="title"/>
          </p:nvPr>
        </p:nvSpPr>
        <p:spPr/>
        <p:txBody>
          <a:bodyPr/>
          <a:lstStyle/>
          <a:p>
            <a:pPr eaLnBrk="1" hangingPunct="1"/>
            <a:r>
              <a:rPr lang="en-US" smtClean="0"/>
              <a:t>Harley-Davidson: Analysis of Strategic Fit  of Options:</a:t>
            </a:r>
            <a:br>
              <a:rPr lang="en-US" smtClean="0"/>
            </a:br>
            <a:r>
              <a:rPr lang="en-US" i="1" smtClean="0"/>
              <a:t>Must use Harley’s “primary success criteria”</a:t>
            </a:r>
          </a:p>
        </p:txBody>
      </p:sp>
      <p:graphicFrame>
        <p:nvGraphicFramePr>
          <p:cNvPr id="156851" name="Group 1203"/>
          <p:cNvGraphicFramePr>
            <a:graphicFrameLocks noGrp="1"/>
          </p:cNvGraphicFramePr>
          <p:nvPr>
            <p:ph type="tbl" idx="1"/>
          </p:nvPr>
        </p:nvGraphicFramePr>
        <p:xfrm>
          <a:off x="381000" y="1395413"/>
          <a:ext cx="8382000" cy="4485958"/>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a:xfrm>
            <a:off x="381000" y="7938"/>
            <a:ext cx="8763000" cy="955675"/>
          </a:xfrm>
        </p:spPr>
        <p:txBody>
          <a:bodyPr/>
          <a:lstStyle/>
          <a:p>
            <a:pPr eaLnBrk="1" hangingPunct="1"/>
            <a:r>
              <a:rPr lang="en-US" sz="2400" smtClean="0"/>
              <a:t>Harley-Davidson Analysis:</a:t>
            </a:r>
            <a:br>
              <a:rPr lang="en-US" sz="2400" smtClean="0"/>
            </a:br>
            <a:r>
              <a:rPr lang="en-US" sz="2400" smtClean="0"/>
              <a:t>	</a:t>
            </a:r>
            <a:r>
              <a:rPr lang="en-US" sz="2400" i="1" smtClean="0"/>
              <a:t>Option 1: How far raise price? Value of differentiation</a:t>
            </a:r>
          </a:p>
        </p:txBody>
      </p:sp>
      <p:sp>
        <p:nvSpPr>
          <p:cNvPr id="47107" name="Rectangle 5"/>
          <p:cNvSpPr>
            <a:spLocks noGrp="1" noChangeArrowheads="1"/>
          </p:cNvSpPr>
          <p:nvPr>
            <p:ph idx="1"/>
          </p:nvPr>
        </p:nvSpPr>
        <p:spPr>
          <a:xfrm>
            <a:off x="228600" y="1114425"/>
            <a:ext cx="8456613" cy="5286375"/>
          </a:xfrm>
        </p:spPr>
        <p:txBody>
          <a:bodyPr/>
          <a:lstStyle/>
          <a:p>
            <a:pPr eaLnBrk="1" hangingPunct="1"/>
            <a:r>
              <a:rPr lang="en-US" sz="2400" smtClean="0"/>
              <a:t>Which questions would you ask?</a:t>
            </a:r>
          </a:p>
          <a:p>
            <a:pPr eaLnBrk="1" hangingPunct="1"/>
            <a:r>
              <a:rPr lang="en-US" sz="2400" smtClean="0"/>
              <a:t>How does HD set prices?</a:t>
            </a:r>
          </a:p>
          <a:p>
            <a:pPr lvl="1" eaLnBrk="1" hangingPunct="1"/>
            <a:r>
              <a:rPr lang="en-US" sz="2000" smtClean="0"/>
              <a:t>Do they behave as monopolist?  Test:</a:t>
            </a:r>
          </a:p>
          <a:p>
            <a:pPr lvl="2" eaLnBrk="1" hangingPunct="1">
              <a:buFont typeface="Wingdings" pitchFamily="2" charset="2"/>
              <a:buNone/>
            </a:pPr>
            <a:r>
              <a:rPr lang="en-US" i="1" smtClean="0"/>
              <a:t>p = a – b q ; </a:t>
            </a:r>
            <a:r>
              <a:rPr lang="en-US" smtClean="0"/>
              <a:t>from graph we get: </a:t>
            </a:r>
            <a:r>
              <a:rPr lang="en-US" i="1" smtClean="0"/>
              <a:t>a </a:t>
            </a:r>
            <a:r>
              <a:rPr lang="en-US" smtClean="0"/>
              <a:t>= 17,690; </a:t>
            </a:r>
            <a:r>
              <a:rPr lang="en-US" i="1" smtClean="0"/>
              <a:t>b </a:t>
            </a:r>
            <a:r>
              <a:rPr lang="en-US" smtClean="0"/>
              <a:t>= 42</a:t>
            </a:r>
          </a:p>
          <a:p>
            <a:pPr lvl="2" eaLnBrk="1" hangingPunct="1">
              <a:buFont typeface="Wingdings" pitchFamily="2" charset="2"/>
              <a:buNone/>
            </a:pPr>
            <a:r>
              <a:rPr lang="en-US" smtClean="0"/>
              <a:t>Monopolists set MR = MC or </a:t>
            </a:r>
            <a:r>
              <a:rPr lang="en-US" i="1" smtClean="0"/>
              <a:t>a – </a:t>
            </a:r>
            <a:r>
              <a:rPr lang="en-US" smtClean="0"/>
              <a:t>2 </a:t>
            </a:r>
            <a:r>
              <a:rPr lang="en-US" i="1" smtClean="0"/>
              <a:t>bq</a:t>
            </a:r>
            <a:r>
              <a:rPr lang="en-US" i="1" baseline="-25000" smtClean="0"/>
              <a:t>M</a:t>
            </a:r>
            <a:r>
              <a:rPr lang="en-US" i="1" smtClean="0"/>
              <a:t> = c </a:t>
            </a:r>
            <a:r>
              <a:rPr lang="en-US" smtClean="0"/>
              <a:t>and </a:t>
            </a:r>
            <a:r>
              <a:rPr lang="en-US" i="1" smtClean="0"/>
              <a:t>c </a:t>
            </a:r>
            <a:r>
              <a:rPr lang="en-US" i="1" smtClean="0">
                <a:cs typeface="Times New Roman" pitchFamily="18" charset="0"/>
              </a:rPr>
              <a:t>≈ </a:t>
            </a:r>
            <a:r>
              <a:rPr lang="en-US" smtClean="0">
                <a:cs typeface="Times New Roman" pitchFamily="18" charset="0"/>
              </a:rPr>
              <a:t>$9000</a:t>
            </a:r>
          </a:p>
          <a:p>
            <a:pPr lvl="2" eaLnBrk="1" hangingPunct="1">
              <a:buFont typeface="Wingdings" pitchFamily="2" charset="2"/>
              <a:buNone/>
            </a:pPr>
            <a:r>
              <a:rPr lang="en-US" smtClean="0">
                <a:cs typeface="Times New Roman" pitchFamily="18" charset="0"/>
              </a:rPr>
              <a:t>Hence: </a:t>
            </a:r>
            <a:r>
              <a:rPr lang="en-US" i="1" smtClean="0"/>
              <a:t>q</a:t>
            </a:r>
            <a:r>
              <a:rPr lang="en-US" i="1" baseline="-25000" smtClean="0"/>
              <a:t>M </a:t>
            </a:r>
            <a:r>
              <a:rPr lang="en-US" i="1" smtClean="0"/>
              <a:t>= </a:t>
            </a:r>
            <a:r>
              <a:rPr lang="en-US" smtClean="0"/>
              <a:t>(</a:t>
            </a:r>
            <a:r>
              <a:rPr lang="en-US" i="1" smtClean="0"/>
              <a:t>a-c</a:t>
            </a:r>
            <a:r>
              <a:rPr lang="en-US" smtClean="0"/>
              <a:t>) / 2</a:t>
            </a:r>
            <a:r>
              <a:rPr lang="en-US" i="1" smtClean="0"/>
              <a:t>b </a:t>
            </a:r>
            <a:r>
              <a:rPr lang="en-US" smtClean="0"/>
              <a:t>= 103 thousand units and </a:t>
            </a:r>
            <a:r>
              <a:rPr lang="en-US" i="1" smtClean="0"/>
              <a:t>p </a:t>
            </a:r>
            <a:r>
              <a:rPr lang="en-US" smtClean="0"/>
              <a:t>= $13,364, 6% higher than Harley</a:t>
            </a:r>
            <a:endParaRPr lang="en-US" sz="1800" i="1" smtClean="0">
              <a:cs typeface="Times New Roman" pitchFamily="18" charset="0"/>
            </a:endParaRPr>
          </a:p>
          <a:p>
            <a:pPr lvl="1" eaLnBrk="1" hangingPunct="1"/>
            <a:r>
              <a:rPr lang="en-US" sz="2000" smtClean="0"/>
              <a:t>Or as oligopolist?  Test: </a:t>
            </a:r>
          </a:p>
          <a:p>
            <a:pPr lvl="2" eaLnBrk="1" hangingPunct="1">
              <a:buFont typeface="Wingdings" pitchFamily="2" charset="2"/>
              <a:buNone/>
            </a:pPr>
            <a:r>
              <a:rPr lang="en-US" i="1" smtClean="0"/>
              <a:t>q</a:t>
            </a:r>
            <a:r>
              <a:rPr lang="en-US" i="1" baseline="-25000" smtClean="0"/>
              <a:t>oli </a:t>
            </a:r>
            <a:r>
              <a:rPr lang="en-US" i="1" smtClean="0"/>
              <a:t>= </a:t>
            </a:r>
            <a:r>
              <a:rPr lang="en-US" smtClean="0"/>
              <a:t>(</a:t>
            </a:r>
            <a:r>
              <a:rPr lang="en-US" i="1" smtClean="0"/>
              <a:t>a-c</a:t>
            </a:r>
            <a:r>
              <a:rPr lang="en-US" smtClean="0"/>
              <a:t>) / (</a:t>
            </a:r>
            <a:r>
              <a:rPr lang="en-US" i="1" smtClean="0"/>
              <a:t>n</a:t>
            </a:r>
            <a:r>
              <a:rPr lang="en-US" smtClean="0"/>
              <a:t>+1)</a:t>
            </a:r>
            <a:r>
              <a:rPr lang="en-US" i="1" smtClean="0"/>
              <a:t>b .  </a:t>
            </a:r>
            <a:r>
              <a:rPr lang="en-US" smtClean="0"/>
              <a:t>Say 5 main producers, then </a:t>
            </a:r>
            <a:r>
              <a:rPr lang="en-US" i="1" smtClean="0"/>
              <a:t>q</a:t>
            </a:r>
            <a:r>
              <a:rPr lang="en-US" i="1" baseline="-25000" smtClean="0"/>
              <a:t>oli</a:t>
            </a:r>
            <a:r>
              <a:rPr lang="en-US" smtClean="0"/>
              <a:t> = 34K and Q = 5*34 = 170K so that </a:t>
            </a:r>
            <a:r>
              <a:rPr lang="en-US" i="1" smtClean="0"/>
              <a:t>p</a:t>
            </a:r>
            <a:r>
              <a:rPr lang="en-US" i="1" baseline="-25000" smtClean="0"/>
              <a:t>oli </a:t>
            </a:r>
            <a:r>
              <a:rPr lang="en-US" i="1" smtClean="0"/>
              <a:t> </a:t>
            </a:r>
            <a:r>
              <a:rPr lang="en-US" smtClean="0"/>
              <a:t>= $10,550. </a:t>
            </a:r>
            <a:endParaRPr lang="en-US" sz="1800" smtClean="0"/>
          </a:p>
          <a:p>
            <a:pPr eaLnBrk="1" hangingPunct="1"/>
            <a:r>
              <a:rPr lang="en-US" smtClean="0"/>
              <a:t>Insights from simple economics:</a:t>
            </a:r>
          </a:p>
          <a:p>
            <a:pPr lvl="1" eaLnBrk="1" hangingPunct="1"/>
            <a:r>
              <a:rPr lang="en-US" sz="2000" smtClean="0"/>
              <a:t>What is value of differentiation (brand loyalty)?</a:t>
            </a:r>
          </a:p>
          <a:p>
            <a:pPr lvl="1" eaLnBrk="1" hangingPunct="1"/>
            <a:r>
              <a:rPr lang="en-US" sz="2000" smtClean="0"/>
              <a:t>Dynamic price: what if demand increases by 15%?</a:t>
            </a:r>
          </a:p>
          <a:p>
            <a:pPr lvl="2" eaLnBrk="1" hangingPunct="1"/>
            <a:r>
              <a:rPr lang="en-US" sz="1800" i="1" smtClean="0"/>
              <a:t>a =  </a:t>
            </a:r>
            <a:r>
              <a:rPr lang="en-US" sz="1800" smtClean="0"/>
              <a:t>17690 * 1.15 = 20343 </a:t>
            </a:r>
            <a:r>
              <a:rPr lang="en-US" sz="1800" smtClean="0">
                <a:cs typeface="Times New Roman" pitchFamily="18" charset="0"/>
              </a:rPr>
              <a:t>→ </a:t>
            </a:r>
            <a:r>
              <a:rPr lang="en-US" i="1" smtClean="0"/>
              <a:t>q</a:t>
            </a:r>
            <a:r>
              <a:rPr lang="en-US" i="1" baseline="-25000" smtClean="0"/>
              <a:t>M </a:t>
            </a:r>
            <a:r>
              <a:rPr lang="en-US" i="1" smtClean="0"/>
              <a:t>= </a:t>
            </a:r>
            <a:r>
              <a:rPr lang="en-US" smtClean="0"/>
              <a:t>134K = + 30% and </a:t>
            </a:r>
            <a:r>
              <a:rPr lang="en-US" i="1" smtClean="0"/>
              <a:t>p</a:t>
            </a:r>
            <a:r>
              <a:rPr lang="en-US" i="1" baseline="-25000" smtClean="0"/>
              <a:t>M </a:t>
            </a:r>
            <a:r>
              <a:rPr lang="en-US" i="1" smtClean="0"/>
              <a:t>= </a:t>
            </a:r>
            <a:r>
              <a:rPr lang="en-US" smtClean="0"/>
              <a:t>$14,627 = +9.5%</a:t>
            </a:r>
          </a:p>
          <a:p>
            <a:pPr eaLnBrk="1" hangingPunct="1"/>
            <a:r>
              <a:rPr lang="en-US" smtClean="0"/>
              <a:t>Harley actually sets price = cost + margin markup, taking into account competition, inflation, and role of bike in the product portfolio</a:t>
            </a: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smtClean="0"/>
              <a:t>Managing Capacity Sizing Drivers</a:t>
            </a:r>
          </a:p>
        </p:txBody>
      </p:sp>
      <p:sp>
        <p:nvSpPr>
          <p:cNvPr id="48131" name="Rectangle 4"/>
          <p:cNvSpPr>
            <a:spLocks noChangeArrowheads="1"/>
          </p:cNvSpPr>
          <p:nvPr/>
        </p:nvSpPr>
        <p:spPr bwMode="auto">
          <a:xfrm>
            <a:off x="0" y="1011238"/>
            <a:ext cx="9144000" cy="5526087"/>
          </a:xfrm>
          <a:prstGeom prst="rect">
            <a:avLst/>
          </a:prstGeom>
          <a:solidFill>
            <a:srgbClr val="EAEAEA"/>
          </a:solidFill>
          <a:ln w="12700">
            <a:solidFill>
              <a:schemeClr val="tx1"/>
            </a:solidFill>
            <a:miter lim="800000"/>
            <a:headEnd type="none" w="sm" len="sm"/>
            <a:tailEnd type="none" w="sm" len="sm"/>
          </a:ln>
        </p:spPr>
        <p:txBody>
          <a:bodyPr wrap="none" anchor="ctr"/>
          <a:lstStyle/>
          <a:p>
            <a:endParaRPr lang="en-US"/>
          </a:p>
        </p:txBody>
      </p:sp>
      <p:sp>
        <p:nvSpPr>
          <p:cNvPr id="48132" name="Text Box 5"/>
          <p:cNvSpPr txBox="1">
            <a:spLocks noChangeArrowheads="1"/>
          </p:cNvSpPr>
          <p:nvPr/>
        </p:nvSpPr>
        <p:spPr bwMode="auto">
          <a:xfrm>
            <a:off x="3459163" y="1333500"/>
            <a:ext cx="2089150" cy="868363"/>
          </a:xfrm>
          <a:prstGeom prst="rect">
            <a:avLst/>
          </a:prstGeom>
          <a:solidFill>
            <a:srgbClr val="99FF66"/>
          </a:solidFill>
          <a:ln w="9525" algn="ctr">
            <a:solidFill>
              <a:schemeClr val="tx1"/>
            </a:solidFill>
            <a:miter lim="800000"/>
            <a:headEnd/>
            <a:tailEnd/>
          </a:ln>
        </p:spPr>
        <p:txBody>
          <a:bodyPr anchor="ctr" anchorCtr="1"/>
          <a:lstStyle/>
          <a:p>
            <a:pPr algn="ctr"/>
            <a:r>
              <a:rPr lang="en-US" sz="2000" b="1">
                <a:latin typeface="Arial" pitchFamily="34" charset="0"/>
              </a:rPr>
              <a:t>Capacity Sizing</a:t>
            </a:r>
          </a:p>
        </p:txBody>
      </p:sp>
      <p:sp>
        <p:nvSpPr>
          <p:cNvPr id="48133" name="Text Box 6"/>
          <p:cNvSpPr txBox="1">
            <a:spLocks noChangeArrowheads="1"/>
          </p:cNvSpPr>
          <p:nvPr/>
        </p:nvSpPr>
        <p:spPr bwMode="auto">
          <a:xfrm>
            <a:off x="495300" y="3795713"/>
            <a:ext cx="2560638" cy="2438400"/>
          </a:xfrm>
          <a:prstGeom prst="rect">
            <a:avLst/>
          </a:prstGeom>
          <a:solidFill>
            <a:schemeClr val="bg1"/>
          </a:solidFill>
          <a:ln w="9525" algn="ctr">
            <a:solidFill>
              <a:schemeClr val="tx1"/>
            </a:solidFill>
            <a:miter lim="800000"/>
            <a:headEnd/>
            <a:tailEnd/>
          </a:ln>
        </p:spPr>
        <p:txBody>
          <a:bodyPr/>
          <a:lstStyle/>
          <a:p>
            <a:pPr marL="168275" indent="-168275"/>
            <a:r>
              <a:rPr lang="en-US" sz="1800"/>
              <a:t>- Average demand</a:t>
            </a:r>
            <a:endParaRPr lang="en-US" sz="1800" i="1"/>
          </a:p>
          <a:p>
            <a:pPr marL="168275" indent="-168275"/>
            <a:r>
              <a:rPr lang="en-US" sz="1800"/>
              <a:t>- Volatility</a:t>
            </a:r>
          </a:p>
          <a:p>
            <a:pPr marL="168275" indent="-168275"/>
            <a:r>
              <a:rPr lang="en-US" sz="1800"/>
              <a:t>- separate planning from other uses</a:t>
            </a:r>
            <a:endParaRPr lang="en-US"/>
          </a:p>
          <a:p>
            <a:pPr marL="168275" indent="-168275"/>
            <a:endParaRPr lang="en-US"/>
          </a:p>
          <a:p>
            <a:pPr marL="168275" indent="-168275"/>
            <a:endParaRPr lang="en-US" sz="1800"/>
          </a:p>
        </p:txBody>
      </p:sp>
      <p:sp>
        <p:nvSpPr>
          <p:cNvPr id="48134" name="Text Box 7"/>
          <p:cNvSpPr txBox="1">
            <a:spLocks noChangeArrowheads="1"/>
          </p:cNvSpPr>
          <p:nvPr/>
        </p:nvSpPr>
        <p:spPr bwMode="auto">
          <a:xfrm>
            <a:off x="495300" y="2947988"/>
            <a:ext cx="2560638" cy="847725"/>
          </a:xfrm>
          <a:prstGeom prst="rect">
            <a:avLst/>
          </a:prstGeom>
          <a:solidFill>
            <a:srgbClr val="99FF66"/>
          </a:solidFill>
          <a:ln w="9525" algn="ctr">
            <a:solidFill>
              <a:schemeClr val="tx1"/>
            </a:solidFill>
            <a:miter lim="800000"/>
            <a:headEnd/>
            <a:tailEnd/>
          </a:ln>
        </p:spPr>
        <p:txBody>
          <a:bodyPr/>
          <a:lstStyle/>
          <a:p>
            <a:pPr algn="ctr"/>
            <a:r>
              <a:rPr lang="en-US" sz="2000" b="1">
                <a:latin typeface="Arial" pitchFamily="34" charset="0"/>
              </a:rPr>
              <a:t>Forecasting:</a:t>
            </a:r>
            <a:endParaRPr lang="en-US" sz="1600" b="1">
              <a:latin typeface="Arial" pitchFamily="34" charset="0"/>
            </a:endParaRPr>
          </a:p>
        </p:txBody>
      </p:sp>
      <p:sp>
        <p:nvSpPr>
          <p:cNvPr id="48135" name="Text Box 8"/>
          <p:cNvSpPr txBox="1">
            <a:spLocks noChangeArrowheads="1"/>
          </p:cNvSpPr>
          <p:nvPr/>
        </p:nvSpPr>
        <p:spPr bwMode="auto">
          <a:xfrm>
            <a:off x="3225800" y="3795713"/>
            <a:ext cx="2560638" cy="2438400"/>
          </a:xfrm>
          <a:prstGeom prst="rect">
            <a:avLst/>
          </a:prstGeom>
          <a:solidFill>
            <a:schemeClr val="bg1"/>
          </a:solidFill>
          <a:ln w="9525" algn="ctr">
            <a:solidFill>
              <a:schemeClr val="tx1"/>
            </a:solidFill>
            <a:miter lim="800000"/>
            <a:headEnd/>
            <a:tailEnd/>
          </a:ln>
        </p:spPr>
        <p:txBody>
          <a:bodyPr/>
          <a:lstStyle/>
          <a:p>
            <a:pPr marL="457200" indent="-457200"/>
            <a:r>
              <a:rPr lang="en-US" sz="1800"/>
              <a:t>- Volatility</a:t>
            </a:r>
          </a:p>
          <a:p>
            <a:pPr marL="457200" indent="-457200"/>
            <a:r>
              <a:rPr lang="en-US" sz="1800"/>
              <a:t>- Standard loss</a:t>
            </a:r>
          </a:p>
          <a:p>
            <a:pPr marL="457200" indent="-457200"/>
            <a:r>
              <a:rPr lang="en-US" sz="1800"/>
              <a:t>- Shortage penalty</a:t>
            </a:r>
          </a:p>
          <a:p>
            <a:pPr marL="457200" indent="-457200"/>
            <a:r>
              <a:rPr lang="en-US" sz="1800"/>
              <a:t>- Waiting cost</a:t>
            </a:r>
          </a:p>
          <a:p>
            <a:pPr marL="457200" indent="-457200"/>
            <a:r>
              <a:rPr lang="en-US" sz="1800"/>
              <a:t>- Holding cost</a:t>
            </a:r>
          </a:p>
        </p:txBody>
      </p:sp>
      <p:sp>
        <p:nvSpPr>
          <p:cNvPr id="48136" name="Text Box 9"/>
          <p:cNvSpPr txBox="1">
            <a:spLocks noChangeArrowheads="1"/>
          </p:cNvSpPr>
          <p:nvPr/>
        </p:nvSpPr>
        <p:spPr bwMode="auto">
          <a:xfrm>
            <a:off x="3225800" y="2947988"/>
            <a:ext cx="2560638" cy="847725"/>
          </a:xfrm>
          <a:prstGeom prst="rect">
            <a:avLst/>
          </a:prstGeom>
          <a:solidFill>
            <a:srgbClr val="99FF66"/>
          </a:solidFill>
          <a:ln w="9525" algn="ctr">
            <a:solidFill>
              <a:schemeClr val="tx1"/>
            </a:solidFill>
            <a:miter lim="800000"/>
            <a:headEnd/>
            <a:tailEnd/>
          </a:ln>
        </p:spPr>
        <p:txBody>
          <a:bodyPr/>
          <a:lstStyle/>
          <a:p>
            <a:pPr algn="ctr"/>
            <a:r>
              <a:rPr lang="en-US" sz="2000" b="1">
                <a:latin typeface="Arial" pitchFamily="34" charset="0"/>
              </a:rPr>
              <a:t>Shortage Cost</a:t>
            </a:r>
            <a:endParaRPr lang="en-US" sz="1600" b="1">
              <a:latin typeface="Arial" pitchFamily="34" charset="0"/>
            </a:endParaRPr>
          </a:p>
        </p:txBody>
      </p:sp>
      <p:sp>
        <p:nvSpPr>
          <p:cNvPr id="48137" name="Text Box 10"/>
          <p:cNvSpPr txBox="1">
            <a:spLocks noChangeArrowheads="1"/>
          </p:cNvSpPr>
          <p:nvPr/>
        </p:nvSpPr>
        <p:spPr bwMode="auto">
          <a:xfrm>
            <a:off x="6113463" y="3795713"/>
            <a:ext cx="2559050" cy="2390775"/>
          </a:xfrm>
          <a:prstGeom prst="rect">
            <a:avLst/>
          </a:prstGeom>
          <a:solidFill>
            <a:schemeClr val="bg1"/>
          </a:solidFill>
          <a:ln w="9525" algn="ctr">
            <a:solidFill>
              <a:schemeClr val="tx1"/>
            </a:solidFill>
            <a:miter lim="800000"/>
            <a:headEnd/>
            <a:tailEnd/>
          </a:ln>
        </p:spPr>
        <p:txBody>
          <a:bodyPr/>
          <a:lstStyle/>
          <a:p>
            <a:pPr marL="457200" indent="-457200"/>
            <a:r>
              <a:rPr lang="en-US" sz="1800"/>
              <a:t>- Discount horizon and rate</a:t>
            </a:r>
            <a:endParaRPr lang="en-US" sz="1800" i="1"/>
          </a:p>
          <a:p>
            <a:pPr marL="457200" indent="-457200"/>
            <a:r>
              <a:rPr lang="en-US" sz="1800"/>
              <a:t>- Marginal cost of:</a:t>
            </a:r>
          </a:p>
          <a:p>
            <a:pPr marL="457200" indent="-457200"/>
            <a:r>
              <a:rPr lang="en-US" sz="1800"/>
              <a:t>   Capacity</a:t>
            </a:r>
          </a:p>
          <a:p>
            <a:pPr marL="457200" indent="-457200"/>
            <a:r>
              <a:rPr lang="en-US" sz="1800"/>
              <a:t>   Subcontracting</a:t>
            </a:r>
          </a:p>
          <a:p>
            <a:pPr marL="457200" indent="-457200"/>
            <a:r>
              <a:rPr lang="en-US" sz="1800"/>
              <a:t>   Overtime/Temp </a:t>
            </a:r>
          </a:p>
          <a:p>
            <a:pPr marL="457200" indent="-457200"/>
            <a:r>
              <a:rPr lang="en-US" sz="1800"/>
              <a:t>   Spot-market buying</a:t>
            </a:r>
          </a:p>
        </p:txBody>
      </p:sp>
      <p:sp>
        <p:nvSpPr>
          <p:cNvPr id="48138" name="Text Box 11"/>
          <p:cNvSpPr txBox="1">
            <a:spLocks noChangeArrowheads="1"/>
          </p:cNvSpPr>
          <p:nvPr/>
        </p:nvSpPr>
        <p:spPr bwMode="auto">
          <a:xfrm>
            <a:off x="6113463" y="2947988"/>
            <a:ext cx="2559050" cy="847725"/>
          </a:xfrm>
          <a:prstGeom prst="rect">
            <a:avLst/>
          </a:prstGeom>
          <a:solidFill>
            <a:srgbClr val="99FF66"/>
          </a:solidFill>
          <a:ln w="9525" algn="ctr">
            <a:solidFill>
              <a:schemeClr val="tx1"/>
            </a:solidFill>
            <a:miter lim="800000"/>
            <a:headEnd/>
            <a:tailEnd/>
          </a:ln>
        </p:spPr>
        <p:txBody>
          <a:bodyPr/>
          <a:lstStyle/>
          <a:p>
            <a:pPr algn="ctr"/>
            <a:r>
              <a:rPr lang="en-US" sz="2000" b="1">
                <a:latin typeface="Arial" pitchFamily="34" charset="0"/>
              </a:rPr>
              <a:t>Safety Capacity Cost</a:t>
            </a:r>
            <a:endParaRPr lang="en-US" sz="1600" b="1">
              <a:latin typeface="Arial" pitchFamily="34" charset="0"/>
            </a:endParaRPr>
          </a:p>
        </p:txBody>
      </p:sp>
      <p:cxnSp>
        <p:nvCxnSpPr>
          <p:cNvPr id="48139" name="AutoShape 12"/>
          <p:cNvCxnSpPr>
            <a:cxnSpLocks noChangeShapeType="1"/>
            <a:stCxn id="48132" idx="2"/>
            <a:endCxn id="48134" idx="0"/>
          </p:cNvCxnSpPr>
          <p:nvPr/>
        </p:nvCxnSpPr>
        <p:spPr bwMode="auto">
          <a:xfrm flipH="1">
            <a:off x="1776413" y="2201863"/>
            <a:ext cx="2727325" cy="746125"/>
          </a:xfrm>
          <a:prstGeom prst="straightConnector1">
            <a:avLst/>
          </a:prstGeom>
          <a:noFill/>
          <a:ln w="12700">
            <a:solidFill>
              <a:schemeClr val="tx1"/>
            </a:solidFill>
            <a:round/>
            <a:headEnd type="none" w="sm" len="sm"/>
            <a:tailEnd type="none" w="sm" len="sm"/>
          </a:ln>
        </p:spPr>
      </p:cxnSp>
      <p:cxnSp>
        <p:nvCxnSpPr>
          <p:cNvPr id="48140" name="AutoShape 13"/>
          <p:cNvCxnSpPr>
            <a:cxnSpLocks noChangeShapeType="1"/>
            <a:stCxn id="48132" idx="2"/>
            <a:endCxn id="48136" idx="0"/>
          </p:cNvCxnSpPr>
          <p:nvPr/>
        </p:nvCxnSpPr>
        <p:spPr bwMode="auto">
          <a:xfrm>
            <a:off x="4503738" y="2201863"/>
            <a:ext cx="1587" cy="746125"/>
          </a:xfrm>
          <a:prstGeom prst="straightConnector1">
            <a:avLst/>
          </a:prstGeom>
          <a:noFill/>
          <a:ln w="12700">
            <a:solidFill>
              <a:schemeClr val="tx1"/>
            </a:solidFill>
            <a:round/>
            <a:headEnd type="none" w="sm" len="sm"/>
            <a:tailEnd type="none" w="sm" len="sm"/>
          </a:ln>
        </p:spPr>
      </p:cxnSp>
      <p:cxnSp>
        <p:nvCxnSpPr>
          <p:cNvPr id="48141" name="AutoShape 14"/>
          <p:cNvCxnSpPr>
            <a:cxnSpLocks noChangeShapeType="1"/>
            <a:stCxn id="48132" idx="2"/>
            <a:endCxn id="48138" idx="0"/>
          </p:cNvCxnSpPr>
          <p:nvPr/>
        </p:nvCxnSpPr>
        <p:spPr bwMode="auto">
          <a:xfrm>
            <a:off x="4503738" y="2201863"/>
            <a:ext cx="2889250" cy="746125"/>
          </a:xfrm>
          <a:prstGeom prst="straightConnector1">
            <a:avLst/>
          </a:prstGeom>
          <a:noFill/>
          <a:ln w="12700">
            <a:solidFill>
              <a:schemeClr val="tx1"/>
            </a:solidFill>
            <a:round/>
            <a:headEnd type="none" w="sm" len="sm"/>
            <a:tailEnd type="none" w="sm" len="sm"/>
          </a:ln>
        </p:spPr>
      </p:cxn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Capacity Strategy and VCAP Framework</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cxnSp>
        <p:nvCxnSpPr>
          <p:cNvPr id="20"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Sizing</a:t>
            </a:r>
          </a:p>
          <a:p>
            <a:pPr algn="ctr"/>
            <a:r>
              <a:rPr lang="en-US" sz="1200" dirty="0">
                <a:solidFill>
                  <a:prstClr val="black"/>
                </a:solidFill>
                <a:cs typeface="Arial" pitchFamily="34" charset="0"/>
              </a:rPr>
              <a:t>How much capacity?</a:t>
            </a:r>
          </a:p>
        </p:txBody>
      </p:sp>
      <p:sp>
        <p:nvSpPr>
          <p:cNvPr id="28"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Type</a:t>
            </a:r>
          </a:p>
          <a:p>
            <a:pPr algn="ctr"/>
            <a:r>
              <a:rPr lang="en-US" sz="1200" dirty="0">
                <a:solidFill>
                  <a:prstClr val="black"/>
                </a:solidFill>
                <a:cs typeface="Arial" pitchFamily="34" charset="0"/>
              </a:rPr>
              <a:t>What kind of resources?</a:t>
            </a:r>
            <a:endParaRPr lang="en-US" sz="800" dirty="0">
              <a:solidFill>
                <a:prstClr val="black"/>
              </a:solidFill>
              <a:cs typeface="Arial" pitchFamily="34" charset="0"/>
            </a:endParaRPr>
          </a:p>
        </p:txBody>
      </p:sp>
      <p:sp>
        <p:nvSpPr>
          <p:cNvPr id="29"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Timing</a:t>
            </a:r>
          </a:p>
          <a:p>
            <a:pPr algn="ctr"/>
            <a:r>
              <a:rPr lang="en-US" sz="1200" dirty="0">
                <a:solidFill>
                  <a:prstClr val="black"/>
                </a:solidFill>
                <a:cs typeface="Arial" pitchFamily="34" charset="0"/>
              </a:rPr>
              <a:t>When to expand or contract?</a:t>
            </a:r>
          </a:p>
        </p:txBody>
      </p:sp>
      <p:sp>
        <p:nvSpPr>
          <p:cNvPr id="30"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Location</a:t>
            </a:r>
          </a:p>
          <a:p>
            <a:pPr algn="ctr"/>
            <a:r>
              <a:rPr lang="en-US" sz="1200" dirty="0">
                <a:solidFill>
                  <a:prstClr val="black"/>
                </a:solidFill>
                <a:cs typeface="Arial" pitchFamily="34" charset="0"/>
              </a:rPr>
              <a:t>Where to position our resources?</a:t>
            </a:r>
            <a:endParaRPr lang="en-US" sz="800" dirty="0">
              <a:solidFill>
                <a:prstClr val="black"/>
              </a:solidFill>
              <a:cs typeface="Arial" pitchFamily="34" charset="0"/>
            </a:endParaRPr>
          </a:p>
        </p:txBody>
      </p:sp>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1"/>
          </p:nvPr>
        </p:nvGraphicFramePr>
        <p:xfrm>
          <a:off x="381000" y="1395413"/>
          <a:ext cx="8382000" cy="4511040"/>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what remains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Old plant. If only big bikes: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if far away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impact lower end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0</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reduce capabilities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location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t>Need analysis of financial performance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 is the recommendation of your model?</a:t>
            </a:r>
            <a:endParaRPr lang="en-US" dirty="0"/>
          </a:p>
        </p:txBody>
      </p:sp>
      <p:graphicFrame>
        <p:nvGraphicFramePr>
          <p:cNvPr id="4" name="TPChart"/>
          <p:cNvGraphicFramePr>
            <a:graphicFrameLocks noChangeAspect="1"/>
          </p:cNvGraphicFramePr>
          <p:nvPr/>
        </p:nvGraphicFramePr>
        <p:xfrm>
          <a:off x="122238" y="1473200"/>
          <a:ext cx="9153525" cy="3152775"/>
        </p:xfrm>
        <a:graphic>
          <a:graphicData uri="http://schemas.openxmlformats.org/presentationml/2006/ole">
            <p:oleObj spid="_x0000_s88066" name="Chart" r:id="rId5" imgW="9144000" imgH="3152763" progId="MSGraph.Chart.8">
              <p:embed followColorScheme="full"/>
            </p:oleObj>
          </a:graphicData>
        </a:graphic>
      </p:graphicFrame>
      <p:sp>
        <p:nvSpPr>
          <p:cNvPr id="3" name="TPAnswers"/>
          <p:cNvSpPr>
            <a:spLocks noGrp="1"/>
          </p:cNvSpPr>
          <p:nvPr>
            <p:ph type="body" idx="1"/>
            <p:custDataLst>
              <p:tags r:id="rId3"/>
            </p:custDataLst>
          </p:nvPr>
        </p:nvSpPr>
        <p:spPr>
          <a:xfrm>
            <a:off x="1397000" y="1600200"/>
            <a:ext cx="8229600" cy="4525962"/>
          </a:xfrm>
        </p:spPr>
        <p:txBody>
          <a:bodyPr tIns="45719" bIns="45719">
            <a:noAutofit/>
          </a:bodyPr>
          <a:lstStyle/>
          <a:p>
            <a:pPr marL="457200" indent="-457200">
              <a:spcAft>
                <a:spcPts val="0"/>
              </a:spcAft>
              <a:buFont typeface="+mj-lt"/>
              <a:buAutoNum type="arabicPeriod"/>
            </a:pPr>
            <a:r>
              <a:rPr lang="en-US" sz="3200" dirty="0" smtClean="0"/>
              <a:t>Price increase</a:t>
            </a:r>
          </a:p>
          <a:p>
            <a:pPr marL="457200" indent="-457200">
              <a:spcAft>
                <a:spcPts val="0"/>
              </a:spcAft>
              <a:buFont typeface="+mj-lt"/>
              <a:buAutoNum type="arabicPeriod"/>
            </a:pPr>
            <a:r>
              <a:rPr lang="en-US" sz="3200" dirty="0" smtClean="0"/>
              <a:t>Mix change</a:t>
            </a:r>
          </a:p>
          <a:p>
            <a:pPr marL="457200" indent="-457200">
              <a:spcAft>
                <a:spcPts val="0"/>
              </a:spcAft>
              <a:buFont typeface="+mj-lt"/>
              <a:buAutoNum type="arabicPeriod"/>
            </a:pPr>
            <a:r>
              <a:rPr lang="en-US" sz="3200" dirty="0" smtClean="0"/>
              <a:t>Outsource</a:t>
            </a:r>
          </a:p>
          <a:p>
            <a:pPr marL="457200" indent="-457200">
              <a:spcAft>
                <a:spcPts val="0"/>
              </a:spcAft>
              <a:buFont typeface="+mj-lt"/>
              <a:buAutoNum type="arabicPeriod"/>
            </a:pPr>
            <a:r>
              <a:rPr lang="en-US" sz="3200" dirty="0" smtClean="0"/>
              <a:t>Brownfield</a:t>
            </a:r>
          </a:p>
          <a:p>
            <a:pPr marL="457200" indent="-457200">
              <a:spcAft>
                <a:spcPts val="0"/>
              </a:spcAft>
              <a:buFont typeface="+mj-lt"/>
              <a:buAutoNum type="arabicPeriod"/>
            </a:pPr>
            <a:r>
              <a:rPr lang="en-US" sz="3200" dirty="0" smtClean="0"/>
              <a:t>Greenfield</a:t>
            </a: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How confident are you in the recommendation of your model?</a:t>
            </a:r>
            <a:endParaRPr lang="en-US" dirty="0"/>
          </a:p>
        </p:txBody>
      </p:sp>
      <p:graphicFrame>
        <p:nvGraphicFramePr>
          <p:cNvPr id="4" name="TPChart"/>
          <p:cNvGraphicFramePr>
            <a:graphicFrameLocks noChangeAspect="1"/>
          </p:cNvGraphicFramePr>
          <p:nvPr/>
        </p:nvGraphicFramePr>
        <p:xfrm>
          <a:off x="127000" y="1473200"/>
          <a:ext cx="9144000" cy="3771900"/>
        </p:xfrm>
        <a:graphic>
          <a:graphicData uri="http://schemas.openxmlformats.org/presentationml/2006/ole">
            <p:oleObj spid="_x0000_s89090" name="Chart" r:id="rId5" imgW="9144000" imgH="3772022" progId="MSGraph.Chart.8">
              <p:embed followColorScheme="full"/>
            </p:oleObj>
          </a:graphicData>
        </a:graphic>
      </p:graphicFrame>
      <p:sp>
        <p:nvSpPr>
          <p:cNvPr id="3" name="TPAnswers"/>
          <p:cNvSpPr>
            <a:spLocks noGrp="1"/>
          </p:cNvSpPr>
          <p:nvPr>
            <p:ph type="body" idx="1"/>
            <p:custDataLst>
              <p:tags r:id="rId3"/>
            </p:custDataLst>
          </p:nvPr>
        </p:nvSpPr>
        <p:spPr>
          <a:xfrm>
            <a:off x="1068756" y="1600200"/>
            <a:ext cx="8229600" cy="4525962"/>
          </a:xfrm>
        </p:spPr>
        <p:txBody>
          <a:bodyPr tIns="45719" bIns="45719">
            <a:noAutofit/>
          </a:bodyPr>
          <a:lstStyle/>
          <a:p>
            <a:pPr marL="457200" indent="-457200">
              <a:spcAft>
                <a:spcPts val="0"/>
              </a:spcAft>
              <a:buFont typeface="+mj-lt"/>
              <a:buAutoNum type="arabicPeriod"/>
            </a:pPr>
            <a:r>
              <a:rPr lang="en-US" sz="3200" dirty="0" smtClean="0"/>
              <a:t>Very confident</a:t>
            </a:r>
          </a:p>
          <a:p>
            <a:pPr marL="457200" indent="-457200">
              <a:spcAft>
                <a:spcPts val="0"/>
              </a:spcAft>
              <a:buFont typeface="+mj-lt"/>
              <a:buAutoNum type="arabicPeriod"/>
            </a:pPr>
            <a:r>
              <a:rPr lang="en-US" sz="3200" dirty="0" smtClean="0"/>
              <a:t>Somewhat confident</a:t>
            </a:r>
          </a:p>
          <a:p>
            <a:pPr marL="457200" indent="-457200">
              <a:spcAft>
                <a:spcPts val="0"/>
              </a:spcAft>
              <a:buFont typeface="+mj-lt"/>
              <a:buAutoNum type="arabicPeriod"/>
            </a:pPr>
            <a:r>
              <a:rPr lang="en-US" sz="3200" dirty="0" smtClean="0"/>
              <a:t>Close to indifferent between two strategies</a:t>
            </a:r>
          </a:p>
          <a:p>
            <a:pPr marL="457200" indent="-457200">
              <a:spcAft>
                <a:spcPts val="0"/>
              </a:spcAft>
              <a:buFont typeface="+mj-lt"/>
              <a:buAutoNum type="arabicPeriod"/>
            </a:pPr>
            <a:r>
              <a:rPr lang="en-US" sz="3200" dirty="0" smtClean="0"/>
              <a:t>Close to indifferent among three strategies</a:t>
            </a:r>
          </a:p>
          <a:p>
            <a:pPr marL="457200" indent="-457200">
              <a:spcAft>
                <a:spcPts val="0"/>
              </a:spcAft>
              <a:buFont typeface="+mj-lt"/>
              <a:buAutoNum type="arabicPeriod"/>
            </a:pPr>
            <a:r>
              <a:rPr lang="en-US" sz="3200" dirty="0" smtClean="0"/>
              <a:t>Close to indifferent among four strategies</a:t>
            </a:r>
          </a:p>
          <a:p>
            <a:pPr marL="457200" indent="-457200">
              <a:spcAft>
                <a:spcPts val="0"/>
              </a:spcAft>
              <a:buFont typeface="+mj-lt"/>
              <a:buAutoNum type="arabicPeriod"/>
            </a:pPr>
            <a:r>
              <a:rPr lang="en-US" sz="3200" dirty="0" smtClean="0"/>
              <a:t>Close to indifferent among all strategies</a:t>
            </a:r>
            <a:endParaRPr lang="en-US" sz="3200" dirty="0"/>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repeatDur="0" restart="never"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OleChart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Your decision model used:</a:t>
            </a:r>
            <a:endParaRPr lang="en-US" dirty="0"/>
          </a:p>
        </p:txBody>
      </p:sp>
      <p:graphicFrame>
        <p:nvGraphicFramePr>
          <p:cNvPr id="4" name="TPChart"/>
          <p:cNvGraphicFramePr>
            <a:graphicFrameLocks noChangeAspect="1"/>
          </p:cNvGraphicFramePr>
          <p:nvPr/>
        </p:nvGraphicFramePr>
        <p:xfrm>
          <a:off x="5511968" y="1617786"/>
          <a:ext cx="3568531" cy="5176714"/>
        </p:xfrm>
        <a:graphic>
          <a:graphicData uri="http://schemas.openxmlformats.org/presentationml/2006/ole">
            <p:oleObj spid="_x0000_s96258" name="Chart" r:id="rId5" imgW="4572000" imgH="5143470" progId="MSGraph.Chart.8">
              <p:embed followColorScheme="full"/>
            </p:oleObj>
          </a:graphicData>
        </a:graphic>
      </p:graphicFrame>
      <p:sp>
        <p:nvSpPr>
          <p:cNvPr id="3" name="TPAnswers"/>
          <p:cNvSpPr>
            <a:spLocks noGrp="1"/>
          </p:cNvSpPr>
          <p:nvPr>
            <p:ph type="body" idx="1"/>
            <p:custDataLst>
              <p:tags r:id="rId3"/>
            </p:custDataLst>
          </p:nvPr>
        </p:nvSpPr>
        <p:spPr>
          <a:xfrm>
            <a:off x="457199" y="1600200"/>
            <a:ext cx="5005755" cy="5435600"/>
          </a:xfrm>
        </p:spPr>
        <p:txBody>
          <a:bodyPr>
            <a:noAutofit/>
          </a:bodyPr>
          <a:lstStyle/>
          <a:p>
            <a:pPr marL="457200" indent="-457200">
              <a:spcAft>
                <a:spcPts val="0"/>
              </a:spcAft>
              <a:buFont typeface="+mj-lt"/>
              <a:buAutoNum type="arabicPeriod"/>
            </a:pPr>
            <a:r>
              <a:rPr lang="en-US" dirty="0" smtClean="0"/>
              <a:t>A single demand path as forecast</a:t>
            </a:r>
            <a:br>
              <a:rPr lang="en-US" dirty="0" smtClean="0"/>
            </a:br>
            <a:r>
              <a:rPr lang="en-US" dirty="0" smtClean="0"/>
              <a:t/>
            </a:r>
            <a:br>
              <a:rPr lang="en-US" dirty="0" smtClean="0"/>
            </a:br>
            <a:endParaRPr lang="en-US" dirty="0" smtClean="0"/>
          </a:p>
          <a:p>
            <a:pPr marL="457200" indent="-457200">
              <a:spcAft>
                <a:spcPts val="0"/>
              </a:spcAft>
              <a:buFont typeface="+mj-lt"/>
              <a:buAutoNum type="arabicPeriod" startAt="2"/>
            </a:pPr>
            <a:r>
              <a:rPr lang="en-US" dirty="0" smtClean="0"/>
              <a:t>a group discussion leading to the recommended strategy</a:t>
            </a:r>
          </a:p>
          <a:p>
            <a:pPr marL="457200" indent="-457200">
              <a:spcAft>
                <a:spcPts val="0"/>
              </a:spcAft>
              <a:buFont typeface="+mj-lt"/>
              <a:buAutoNum type="arabicPeriod" startAt="2"/>
            </a:pPr>
            <a:r>
              <a:rPr lang="en-US" dirty="0" smtClean="0"/>
              <a:t>a formal calculation of  E(NPV)  by attributing a probability to each demand path</a:t>
            </a:r>
          </a:p>
          <a:p>
            <a:pPr marL="457200" indent="-457200">
              <a:spcAft>
                <a:spcPts val="0"/>
              </a:spcAft>
              <a:buFont typeface="+mj-lt"/>
              <a:buAutoNum type="arabicPeriod" startAt="2"/>
            </a:pPr>
            <a:r>
              <a:rPr lang="en-US" dirty="0" smtClean="0"/>
              <a:t>a formal calculation of  E(NPV)  by attributing a probability to each demand path, with sensitivity analysis on the probabilities</a:t>
            </a:r>
          </a:p>
          <a:p>
            <a:pPr marL="457200" indent="-457200">
              <a:spcAft>
                <a:spcPts val="0"/>
              </a:spcAft>
              <a:buFont typeface="+mj-lt"/>
              <a:buAutoNum type="arabicPeriod" startAt="2"/>
            </a:pPr>
            <a:r>
              <a:rPr lang="en-US" dirty="0" smtClean="0"/>
              <a:t>A different approach (none of the above)</a:t>
            </a:r>
          </a:p>
        </p:txBody>
      </p:sp>
      <p:sp>
        <p:nvSpPr>
          <p:cNvPr id="6" name="TextBox 5"/>
          <p:cNvSpPr txBox="1"/>
          <p:nvPr/>
        </p:nvSpPr>
        <p:spPr>
          <a:xfrm>
            <a:off x="46891" y="1957754"/>
            <a:ext cx="5404340" cy="1015663"/>
          </a:xfrm>
          <a:prstGeom prst="rect">
            <a:avLst/>
          </a:prstGeom>
          <a:noFill/>
        </p:spPr>
        <p:txBody>
          <a:bodyPr wrap="square" rtlCol="0">
            <a:spAutoFit/>
          </a:bodyPr>
          <a:lstStyle/>
          <a:p>
            <a:r>
              <a:rPr lang="en-US" sz="2000" i="1" dirty="0" smtClean="0"/>
              <a:t>Multiple demand paths (including a “disaster scenario”) with</a:t>
            </a:r>
          </a:p>
          <a:p>
            <a:endParaRPr lang="en-US" sz="2000" dirty="0"/>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Financial Analysis of Capacity Strategy:</a:t>
            </a:r>
            <a:br>
              <a:rPr lang="en-US" smtClean="0"/>
            </a:br>
            <a:r>
              <a:rPr lang="en-US" smtClean="0"/>
              <a:t>	1. The Necessity of Forecasts</a:t>
            </a:r>
          </a:p>
        </p:txBody>
      </p:sp>
      <p:sp>
        <p:nvSpPr>
          <p:cNvPr id="229379" name="Rectangle 3"/>
          <p:cNvSpPr>
            <a:spLocks noGrp="1" noChangeArrowheads="1"/>
          </p:cNvSpPr>
          <p:nvPr>
            <p:ph idx="1"/>
          </p:nvPr>
        </p:nvSpPr>
        <p:spPr>
          <a:xfrm>
            <a:off x="144463" y="1035050"/>
            <a:ext cx="8999537" cy="5286375"/>
          </a:xfrm>
        </p:spPr>
        <p:txBody>
          <a:bodyPr/>
          <a:lstStyle/>
          <a:p>
            <a:pPr marL="381000" indent="-381000" eaLnBrk="1" hangingPunct="1">
              <a:buFont typeface="Wingdings" pitchFamily="2" charset="2"/>
              <a:buNone/>
              <a:defRPr/>
            </a:pPr>
            <a:r>
              <a:rPr lang="en-US" dirty="0" smtClean="0"/>
              <a:t>Forecast should include all predictions on the evolution of relevant factors, including:</a:t>
            </a:r>
          </a:p>
          <a:p>
            <a:pPr marL="381000" indent="-381000" eaLnBrk="1" hangingPunct="1">
              <a:buFont typeface="Wingdings" pitchFamily="2" charset="2"/>
              <a:buAutoNum type="arabicPeriod"/>
              <a:defRPr/>
            </a:pPr>
            <a:r>
              <a:rPr lang="en-US" dirty="0" smtClean="0"/>
              <a:t>Demand</a:t>
            </a:r>
          </a:p>
          <a:p>
            <a:pPr marL="381000" indent="-381000" eaLnBrk="1" hangingPunct="1">
              <a:buFont typeface="Wingdings" pitchFamily="2" charset="2"/>
              <a:buAutoNum type="arabicPeriod"/>
              <a:defRPr/>
            </a:pPr>
            <a:r>
              <a:rPr lang="en-US" dirty="0" smtClean="0"/>
              <a:t>Supply</a:t>
            </a:r>
          </a:p>
          <a:p>
            <a:pPr marL="381000" indent="-381000" eaLnBrk="1" hangingPunct="1">
              <a:buFont typeface="Wingdings" pitchFamily="2" charset="2"/>
              <a:buAutoNum type="arabicPeriod"/>
              <a:defRPr/>
            </a:pPr>
            <a:r>
              <a:rPr lang="en-US" dirty="0" smtClean="0"/>
              <a:t>Technology: </a:t>
            </a:r>
          </a:p>
          <a:p>
            <a:pPr marL="800100" lvl="1" indent="-342900" eaLnBrk="1" hangingPunct="1">
              <a:defRPr/>
            </a:pPr>
            <a:r>
              <a:rPr lang="en-US" dirty="0" smtClean="0"/>
              <a:t>Cost of capacity</a:t>
            </a:r>
          </a:p>
          <a:p>
            <a:pPr marL="800100" lvl="1" indent="-342900" eaLnBrk="1" hangingPunct="1">
              <a:defRPr/>
            </a:pPr>
            <a:r>
              <a:rPr lang="en-US" dirty="0" smtClean="0"/>
              <a:t>Learning and continuous improvement increase capacity (yield)</a:t>
            </a:r>
          </a:p>
          <a:p>
            <a:pPr marL="800100" lvl="1" indent="-342900" eaLnBrk="1" hangingPunct="1">
              <a:defRPr/>
            </a:pPr>
            <a:r>
              <a:rPr lang="en-US" dirty="0" smtClean="0"/>
              <a:t>New technologies</a:t>
            </a:r>
          </a:p>
          <a:p>
            <a:pPr marL="381000" indent="-381000" eaLnBrk="1" hangingPunct="1">
              <a:buFont typeface="Wingdings" pitchFamily="2" charset="2"/>
              <a:buAutoNum type="arabicPeriod"/>
              <a:defRPr/>
            </a:pPr>
            <a:r>
              <a:rPr lang="en-US" dirty="0" smtClean="0"/>
              <a:t>Competition and environment</a:t>
            </a:r>
          </a:p>
          <a:p>
            <a:pPr marL="381000" indent="-381000" eaLnBrk="1" hangingPunct="1">
              <a:buFont typeface="Wingdings" pitchFamily="2" charset="2"/>
              <a:buAutoNum type="arabicPeriod"/>
              <a:defRPr/>
            </a:pPr>
            <a:endParaRPr lang="en-US" dirty="0" smtClean="0"/>
          </a:p>
          <a:p>
            <a:pPr marL="381000" indent="-381000" eaLnBrk="1" hangingPunct="1">
              <a:buFont typeface="Wingdings" pitchFamily="2" charset="2"/>
              <a:buNone/>
              <a:defRPr/>
            </a:pPr>
            <a:r>
              <a:rPr lang="en-US" dirty="0" smtClean="0"/>
              <a:t>Representation of forecasts</a:t>
            </a:r>
          </a:p>
          <a:p>
            <a:pPr marL="381000" indent="-381000" eaLnBrk="1" hangingPunct="1">
              <a:buFont typeface="Wingdings" pitchFamily="2" charset="2"/>
              <a:buAutoNum type="arabicPeriod"/>
              <a:defRPr/>
            </a:pPr>
            <a:r>
              <a:rPr lang="en-US" dirty="0" smtClean="0"/>
              <a:t>Capture both expected trend </a:t>
            </a:r>
            <a:r>
              <a:rPr lang="en-US" i="1" dirty="0" smtClean="0"/>
              <a:t>and </a:t>
            </a:r>
            <a:r>
              <a:rPr lang="en-US" dirty="0" smtClean="0"/>
              <a:t>volatility.  </a:t>
            </a:r>
          </a:p>
          <a:p>
            <a:pPr marL="781050" lvl="1" indent="-381000" eaLnBrk="1" hangingPunct="1">
              <a:defRPr/>
            </a:pPr>
            <a:r>
              <a:rPr lang="en-US" dirty="0" smtClean="0"/>
              <a:t>Coefficient of variation COV = useful relative volatility measure/forecast precision </a:t>
            </a:r>
          </a:p>
          <a:p>
            <a:pPr marL="381000" indent="-381000" eaLnBrk="1" hangingPunct="1">
              <a:buFont typeface="Wingdings" pitchFamily="2" charset="2"/>
              <a:buAutoNum type="arabicPeriod"/>
              <a:defRPr/>
            </a:pPr>
            <a:r>
              <a:rPr lang="en-US" dirty="0" smtClean="0"/>
              <a:t>Central limit theorem says normal (mean + std. dev.) is fine approximation</a:t>
            </a:r>
          </a:p>
          <a:p>
            <a:pPr marL="781050" lvl="1" indent="-381000" eaLnBrk="1" hangingPunct="1">
              <a:defRPr/>
            </a:pPr>
            <a:r>
              <a:rPr lang="en-US" dirty="0" smtClean="0"/>
              <a:t>use Poisson for small positive numbers</a:t>
            </a:r>
          </a:p>
          <a:p>
            <a:pPr marL="381000" indent="-381000" eaLnBrk="1" hangingPunct="1">
              <a:buFont typeface="Wingdings" pitchFamily="2" charset="2"/>
              <a:buAutoNum type="arabicPeriod"/>
              <a:defRPr/>
            </a:pPr>
            <a:r>
              <a:rPr lang="en-US" dirty="0" smtClean="0"/>
              <a:t>Aggregation increases forecast precision and reduce COV (but increases absolute volatility; e.g., longer horizon means more uncertainty)</a:t>
            </a:r>
          </a:p>
          <a:p>
            <a:pPr marL="381000" indent="-381000" eaLnBrk="1" hangingPunct="1">
              <a:buFont typeface="Wingdings" pitchFamily="2" charset="2"/>
              <a:buNone/>
              <a:defRPr/>
            </a:pPr>
            <a:endParaRPr lang="en-US" dirty="0" smtClean="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POWERPOINTVERSION" val="12.0"/>
  <p:tag name="CSVFORMAT" val="0"/>
  <p:tag name="RESPCOUNTERFORMAT" val="0"/>
  <p:tag name="ALLOWDUPLICATES" val="False"/>
  <p:tag name="REVIEWONLY" val="False"/>
  <p:tag name="RACEANIMATIONSPEED" val="3"/>
  <p:tag name="BUBBLENAMEVISIBLE" val="True"/>
  <p:tag name="CUSTOMGRIDBACKCOLOR" val="-722948"/>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TPFULLVERSION" val="4.2.3.231"/>
  <p:tag name="TPSTANDARDS" val=""/>
  <p:tag name="LUIDIAENABLED" val="False"/>
</p:tagLst>
</file>

<file path=ppt/tags/tag10.xml><?xml version="1.0" encoding="utf-8"?>
<p:tagLst xmlns:a="http://schemas.openxmlformats.org/drawingml/2006/main" xmlns:r="http://schemas.openxmlformats.org/officeDocument/2006/relationships" xmlns:p="http://schemas.openxmlformats.org/presentationml/2006/main">
  <p:tag name="ANSWERBULLETS" val="3"/>
  <p:tag name="OLDNUMANSWERS" val="6"/>
  <p:tag name="TEXTLENGTH" val="206"/>
  <p:tag name="FONTSIZE" val="32"/>
  <p:tag name="BULLETTYPE" val="ppBulletArabicPeriod"/>
  <p:tag name="ANSWERTEXT" val="Very confident&#10;Somewhat confident&#10;Close to indifferent between two strategies&#10;Close to indifferent among three strategies&#10;Close to indifferent among four strategies&#10;Close to indifferent among all strategies"/>
</p:tagLst>
</file>

<file path=ppt/tags/tag11.xml><?xml version="1.0" encoding="utf-8"?>
<p:tagLst xmlns:a="http://schemas.openxmlformats.org/drawingml/2006/main" xmlns:r="http://schemas.openxmlformats.org/officeDocument/2006/relationships" xmlns:p="http://schemas.openxmlformats.org/presentationml/2006/main">
  <p:tag name="SLIDEGUID" val="446F7ABD13AE4A32834F595118870557"/>
  <p:tag name="SLIDEID" val="446F7ABD13AE4A32834F595118870557"/>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A single demand path as forecast  |smicln|a group discussion leading to the recommended strategy|smicln|a formal calculation of  E(NPV)  by attributing a probability to each demand path|smicln|a formal calculation of  E(NPV)  by attributing a probability to each demand path, with sensitivity analysis on the probabilities|smicln|A different approach (none of the above)"/>
  <p:tag name="QUESTIONALIAS" val="Your decision model used:"/>
  <p:tag name="RESPONSESGATHERED" val="True"/>
  <p:tag name="TOTALRESPONSES" val="55"/>
  <p:tag name="RESPONSECOUNT" val="55"/>
  <p:tag name="SLICED" val="False"/>
  <p:tag name="RESPONSES" val="5;2;3;1;3;2;3;3;1;3;2;3;3;-;2;3;2;2;5;4;2;3;2;3;3;2;1;2;1;2;-;1;2;3;1;5;4;1;2;1;2;2;2;1;1;2;4;2;1;3;4;2;3;4;4;4;1;-;"/>
  <p:tag name="CHARTSTRINGSTD" val="12 19 14 7 3"/>
  <p:tag name="CHARTSTRINGREV" val="3 7 14 19 12"/>
  <p:tag name="CHARTSTRINGSTDPER" val="0.218181818181818 0.345454545454545 0.254545454545455 0.127272727272727 0.0545454545454545"/>
  <p:tag name="CHARTSTRINGREVPER" val="0.0545454545454545 0.127272727272727 0.254545454545455 0.345454545454545 0.218181818181818"/>
  <p:tag name="VALUES" val="No Value|smicln|No Value|smicln|No Value|smicln|No Value|smicln|No Value"/>
</p:tagLst>
</file>

<file path=ppt/tags/tag12.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342"/>
  <p:tag name="FONTSIZE" val="20"/>
  <p:tag name="BULLETTYPE" val="ppBulletArabicPeriod"/>
  <p:tag name="ANSWERTEXT" val="A single demand path as forecast&#10;a group discussion leading to the recommended strategy&#10;a formal calculation of  E(NPV)  by attributing a probability to each demand path&#10;a formal calculation of  E(NPV)  by attributing a probability to each demand path, with sensitivity analysis on the probabilities&#10;A different approach (none of the above)"/>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5.xml><?xml version="1.0" encoding="utf-8"?>
<p:tagLst xmlns:a="http://schemas.openxmlformats.org/drawingml/2006/main" xmlns:r="http://schemas.openxmlformats.org/officeDocument/2006/relationships" xmlns:p="http://schemas.openxmlformats.org/presentationml/2006/main">
  <p:tag name="CREATEDBY" val="KMASlideWizard"/>
  <p:tag name="NOPREFERENCE" val="False"/>
</p:tagLst>
</file>

<file path=ppt/tags/tag16.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7.xml><?xml version="1.0" encoding="utf-8"?>
<p:tagLst xmlns:a="http://schemas.openxmlformats.org/drawingml/2006/main" xmlns:r="http://schemas.openxmlformats.org/officeDocument/2006/relationships" xmlns:p="http://schemas.openxmlformats.org/presentationml/2006/main">
  <p:tag name="BAINBULLET" val="True"/>
</p:tagLst>
</file>

<file path=ppt/tags/tag18.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9.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20.xml><?xml version="1.0" encoding="utf-8"?>
<p:tagLst xmlns:a="http://schemas.openxmlformats.org/drawingml/2006/main" xmlns:r="http://schemas.openxmlformats.org/officeDocument/2006/relationships" xmlns:p="http://schemas.openxmlformats.org/presentationml/2006/main">
  <p:tag name="BAINBULLET" val="True"/>
</p:tagLst>
</file>

<file path=ppt/tags/tag21.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22.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23.xml><?xml version="1.0" encoding="utf-8"?>
<p:tagLst xmlns:a="http://schemas.openxmlformats.org/drawingml/2006/main" xmlns:r="http://schemas.openxmlformats.org/officeDocument/2006/relationships" xmlns:p="http://schemas.openxmlformats.org/presentationml/2006/main">
  <p:tag name="BAINBULLET" val="True"/>
</p:tagLst>
</file>

<file path=ppt/tags/tag24.xml><?xml version="1.0" encoding="utf-8"?>
<p:tagLst xmlns:a="http://schemas.openxmlformats.org/drawingml/2006/main" xmlns:r="http://schemas.openxmlformats.org/officeDocument/2006/relationships" xmlns:p="http://schemas.openxmlformats.org/presentationml/2006/main">
  <p:tag name="CREATEDBY" val="KMASlideWizard"/>
  <p:tag name="NOPREFERENCE" val="False"/>
</p:tagLst>
</file>

<file path=ppt/tags/tag25.xml><?xml version="1.0" encoding="utf-8"?>
<p:tagLst xmlns:a="http://schemas.openxmlformats.org/drawingml/2006/main" xmlns:r="http://schemas.openxmlformats.org/officeDocument/2006/relationships" xmlns:p="http://schemas.openxmlformats.org/presentationml/2006/main">
  <p:tag name="NOPREFERENCE" val="False"/>
</p:tagLst>
</file>

<file path=ppt/tags/tag26.xml><?xml version="1.0" encoding="utf-8"?>
<p:tagLst xmlns:a="http://schemas.openxmlformats.org/drawingml/2006/main" xmlns:r="http://schemas.openxmlformats.org/officeDocument/2006/relationships" xmlns:p="http://schemas.openxmlformats.org/presentationml/2006/main">
  <p:tag name="DELIMITERS" val="3.1"/>
</p:tagLst>
</file>

<file path=ppt/tags/tag27.xml><?xml version="1.0" encoding="utf-8"?>
<p:tagLst xmlns:a="http://schemas.openxmlformats.org/drawingml/2006/main" xmlns:r="http://schemas.openxmlformats.org/officeDocument/2006/relationships" xmlns:p="http://schemas.openxmlformats.org/presentationml/2006/main">
  <p:tag name="DELIMITERS" val="3.1"/>
</p:tagLst>
</file>

<file path=ppt/tags/tag28.xml><?xml version="1.0" encoding="utf-8"?>
<p:tagLst xmlns:a="http://schemas.openxmlformats.org/drawingml/2006/main" xmlns:r="http://schemas.openxmlformats.org/officeDocument/2006/relationships" xmlns:p="http://schemas.openxmlformats.org/presentationml/2006/main">
  <p:tag name="NOPREFERENCE" val="False"/>
</p:tagLst>
</file>

<file path=ppt/tags/tag29.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30.xml><?xml version="1.0" encoding="utf-8"?>
<p:tagLst xmlns:a="http://schemas.openxmlformats.org/drawingml/2006/main" xmlns:r="http://schemas.openxmlformats.org/officeDocument/2006/relationships" xmlns:p="http://schemas.openxmlformats.org/presentationml/2006/main">
  <p:tag name="NOPREFERENCE" val="False"/>
</p:tagLst>
</file>

<file path=ppt/tags/tag31.xml><?xml version="1.0" encoding="utf-8"?>
<p:tagLst xmlns:a="http://schemas.openxmlformats.org/drawingml/2006/main" xmlns:r="http://schemas.openxmlformats.org/officeDocument/2006/relationships" xmlns:p="http://schemas.openxmlformats.org/presentationml/2006/main">
  <p:tag name="NOPREFERENCE" val="False"/>
</p:tagLst>
</file>

<file path=ppt/tags/tag32.xml><?xml version="1.0" encoding="utf-8"?>
<p:tagLst xmlns:a="http://schemas.openxmlformats.org/drawingml/2006/main" xmlns:r="http://schemas.openxmlformats.org/officeDocument/2006/relationships" xmlns:p="http://schemas.openxmlformats.org/presentationml/2006/main">
  <p:tag name="NOPREFERENCE" val="False"/>
</p:tagLst>
</file>

<file path=ppt/tags/tag33.xml><?xml version="1.0" encoding="utf-8"?>
<p:tagLst xmlns:a="http://schemas.openxmlformats.org/drawingml/2006/main" xmlns:r="http://schemas.openxmlformats.org/officeDocument/2006/relationships" xmlns:p="http://schemas.openxmlformats.org/presentationml/2006/main">
  <p:tag name="NOPREFERENCE" val="False"/>
</p:tagLst>
</file>

<file path=ppt/tags/tag34.xml><?xml version="1.0" encoding="utf-8"?>
<p:tagLst xmlns:a="http://schemas.openxmlformats.org/drawingml/2006/main" xmlns:r="http://schemas.openxmlformats.org/officeDocument/2006/relationships" xmlns:p="http://schemas.openxmlformats.org/presentationml/2006/main">
  <p:tag name="NOPREFERENCE" val="False"/>
</p:tagLst>
</file>

<file path=ppt/tags/tag35.xml><?xml version="1.0" encoding="utf-8"?>
<p:tagLst xmlns:a="http://schemas.openxmlformats.org/drawingml/2006/main" xmlns:r="http://schemas.openxmlformats.org/officeDocument/2006/relationships" xmlns:p="http://schemas.openxmlformats.org/presentationml/2006/main">
  <p:tag name="NOPREFERENCE" val="False"/>
</p:tagLst>
</file>

<file path=ppt/tags/tag36.xml><?xml version="1.0" encoding="utf-8"?>
<p:tagLst xmlns:a="http://schemas.openxmlformats.org/drawingml/2006/main" xmlns:r="http://schemas.openxmlformats.org/officeDocument/2006/relationships" xmlns:p="http://schemas.openxmlformats.org/presentationml/2006/main">
  <p:tag name="NOPREFERENCE" val="False"/>
</p:tagLst>
</file>

<file path=ppt/tags/tag37.xml><?xml version="1.0" encoding="utf-8"?>
<p:tagLst xmlns:a="http://schemas.openxmlformats.org/drawingml/2006/main" xmlns:r="http://schemas.openxmlformats.org/officeDocument/2006/relationships" xmlns:p="http://schemas.openxmlformats.org/presentationml/2006/main">
  <p:tag name="NOPREFERENCE" val="False"/>
</p:tagLst>
</file>

<file path=ppt/tags/tag38.xml><?xml version="1.0" encoding="utf-8"?>
<p:tagLst xmlns:a="http://schemas.openxmlformats.org/drawingml/2006/main" xmlns:r="http://schemas.openxmlformats.org/officeDocument/2006/relationships" xmlns:p="http://schemas.openxmlformats.org/presentationml/2006/main">
  <p:tag name="NOPREFERENCE" val="False"/>
</p:tagLst>
</file>

<file path=ppt/tags/tag39.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Lst>
</file>

<file path=ppt/tags/tag40.xml><?xml version="1.0" encoding="utf-8"?>
<p:tagLst xmlns:a="http://schemas.openxmlformats.org/drawingml/2006/main" xmlns:r="http://schemas.openxmlformats.org/officeDocument/2006/relationships" xmlns:p="http://schemas.openxmlformats.org/presentationml/2006/main">
  <p:tag name="NOPREFERENCE" val="False"/>
</p:tagLst>
</file>

<file path=ppt/tags/tag41.xml><?xml version="1.0" encoding="utf-8"?>
<p:tagLst xmlns:a="http://schemas.openxmlformats.org/drawingml/2006/main" xmlns:r="http://schemas.openxmlformats.org/officeDocument/2006/relationships" xmlns:p="http://schemas.openxmlformats.org/presentationml/2006/main">
  <p:tag name="NOPREFERENCE" val="False"/>
</p:tagLst>
</file>

<file path=ppt/tags/tag42.xml><?xml version="1.0" encoding="utf-8"?>
<p:tagLst xmlns:a="http://schemas.openxmlformats.org/drawingml/2006/main" xmlns:r="http://schemas.openxmlformats.org/officeDocument/2006/relationships" xmlns:p="http://schemas.openxmlformats.org/presentationml/2006/main">
  <p:tag name="NOPREFERENCE" val="False"/>
</p:tagLst>
</file>

<file path=ppt/tags/tag43.xml><?xml version="1.0" encoding="utf-8"?>
<p:tagLst xmlns:a="http://schemas.openxmlformats.org/drawingml/2006/main" xmlns:r="http://schemas.openxmlformats.org/officeDocument/2006/relationships" xmlns:p="http://schemas.openxmlformats.org/presentationml/2006/main">
  <p:tag name="NOPREFERENCE" val="False"/>
</p:tagLst>
</file>

<file path=ppt/tags/tag44.xml><?xml version="1.0" encoding="utf-8"?>
<p:tagLst xmlns:a="http://schemas.openxmlformats.org/drawingml/2006/main" xmlns:r="http://schemas.openxmlformats.org/officeDocument/2006/relationships" xmlns:p="http://schemas.openxmlformats.org/presentationml/2006/main">
  <p:tag name="NOPREFERENCE" val="False"/>
</p:tagLst>
</file>

<file path=ppt/tags/tag45.xml><?xml version="1.0" encoding="utf-8"?>
<p:tagLst xmlns:a="http://schemas.openxmlformats.org/drawingml/2006/main" xmlns:r="http://schemas.openxmlformats.org/officeDocument/2006/relationships" xmlns:p="http://schemas.openxmlformats.org/presentationml/2006/main">
  <p:tag name="NOPREFERENCE" val="False"/>
</p:tagLst>
</file>

<file path=ppt/tags/tag46.xml><?xml version="1.0" encoding="utf-8"?>
<p:tagLst xmlns:a="http://schemas.openxmlformats.org/drawingml/2006/main" xmlns:r="http://schemas.openxmlformats.org/officeDocument/2006/relationships" xmlns:p="http://schemas.openxmlformats.org/presentationml/2006/main">
  <p:tag name="NOPREFERENCE" val="False"/>
</p:tagLst>
</file>

<file path=ppt/tags/tag47.xml><?xml version="1.0" encoding="utf-8"?>
<p:tagLst xmlns:a="http://schemas.openxmlformats.org/drawingml/2006/main" xmlns:r="http://schemas.openxmlformats.org/officeDocument/2006/relationships" xmlns:p="http://schemas.openxmlformats.org/presentationml/2006/main">
  <p:tag name="NOPREFERENCE" val="False"/>
</p:tagLst>
</file>

<file path=ppt/tags/tag48.xml><?xml version="1.0" encoding="utf-8"?>
<p:tagLst xmlns:a="http://schemas.openxmlformats.org/drawingml/2006/main" xmlns:r="http://schemas.openxmlformats.org/officeDocument/2006/relationships" xmlns:p="http://schemas.openxmlformats.org/presentationml/2006/main">
  <p:tag name="NOPREFERENCE" val="False"/>
</p:tagLst>
</file>

<file path=ppt/tags/tag49.xml><?xml version="1.0" encoding="utf-8"?>
<p:tagLst xmlns:a="http://schemas.openxmlformats.org/drawingml/2006/main" xmlns:r="http://schemas.openxmlformats.org/officeDocument/2006/relationships" xmlns:p="http://schemas.openxmlformats.org/presentationml/2006/main">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Lst>
</file>

<file path=ppt/tags/tag50.xml><?xml version="1.0" encoding="utf-8"?>
<p:tagLst xmlns:a="http://schemas.openxmlformats.org/drawingml/2006/main" xmlns:r="http://schemas.openxmlformats.org/officeDocument/2006/relationships" xmlns:p="http://schemas.openxmlformats.org/presentationml/2006/main">
  <p:tag name="NOPREFERENCE" val="False"/>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8.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57"/>
  <p:tag name="FONTSIZE" val="32"/>
  <p:tag name="BULLETTYPE" val="ppBulletArabicPeriod"/>
  <p:tag name="ANSWERTEXT" val="Price increase&#10;Mix change&#10;Outsource&#10;Brownfield&#10;Greenfield"/>
</p:tagLst>
</file>

<file path=ppt/tags/tag9.xml><?xml version="1.0" encoding="utf-8"?>
<p:tagLst xmlns:a="http://schemas.openxmlformats.org/drawingml/2006/main" xmlns:r="http://schemas.openxmlformats.org/officeDocument/2006/relationships" xmlns:p="http://schemas.openxmlformats.org/presentationml/2006/main">
  <p:tag name="SLIDEGUID" val="679F197B380C4F5295F797738A0C91A1"/>
  <p:tag name="SLIDEID" val="679F197B380C4F5295F797738A0C91A1"/>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QUESTIONALIAS" val="Enter question text..."/>
  <p:tag name="DELIMITERS" val="3.1"/>
  <p:tag name="VALUEFORMAT" val="0%"/>
  <p:tag name="ANSWERSALIAS" val="Very confident|smicln|Somewhat confident|smicln|Close to indifferent between two strategies|smicln|Close to indifferent among three strategies|smicln|Close to indifferent among four strategies|smicln|Close to indifferent among all strategies"/>
  <p:tag name="CHARTCOLORS" val="1"/>
  <p:tag name="RESPONSESGATHERED" val="True"/>
  <p:tag name="TOTALRESPONSES" val="57"/>
  <p:tag name="RESPONSECOUNT" val="57"/>
  <p:tag name="SLICED" val="False"/>
  <p:tag name="RESPONSES" val="2;2;3;2;3;1;2;3;3;1;2;3;3;3;2;2;1;2;2;1;1;3;2;3;2;2;2;2;2;3;2;6;4;2;3;2;3;-;4;3;1;3;3;2;2;3;1;3;3;2;3;3;2;2;2;3;2;2;"/>
  <p:tag name="CHARTSTRINGSTD" val="7 26 21 2 0 1"/>
  <p:tag name="CHARTSTRINGREV" val="1 0 2 21 26 7"/>
  <p:tag name="CHARTSTRINGSTDPER" val="0.12280701754386 0.456140350877193 0.368421052631579 0.0350877192982456 0 0.0175438596491228"/>
  <p:tag name="CHARTSTRINGREVPER" val="0.0175438596491228 0 0.0350877192982456 0.368421052631579 0.456140350877193 0.12280701754386"/>
  <p:tag name="VALUES" val="No Value|smicln|No Value|smicln|No Value|smicln|No Value|smicln|No Value|smicln|No Valu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6557</TotalTime>
  <Words>6466</Words>
  <Application>Microsoft Office PowerPoint</Application>
  <PresentationFormat>On-screen Show (4:3)</PresentationFormat>
  <Paragraphs>961</Paragraphs>
  <Slides>38</Slides>
  <Notes>32</Notes>
  <HiddenSlides>0</HiddenSlides>
  <MMClips>0</MMClips>
  <ScaleCrop>false</ScaleCrop>
  <HeadingPairs>
    <vt:vector size="6" baseType="variant">
      <vt:variant>
        <vt:lpstr>Theme</vt:lpstr>
      </vt:variant>
      <vt:variant>
        <vt:i4>2</vt:i4>
      </vt:variant>
      <vt:variant>
        <vt:lpstr>Embedded OLE Servers</vt:lpstr>
      </vt:variant>
      <vt:variant>
        <vt:i4>3</vt:i4>
      </vt:variant>
      <vt:variant>
        <vt:lpstr>Slide Titles</vt:lpstr>
      </vt:variant>
      <vt:variant>
        <vt:i4>38</vt:i4>
      </vt:variant>
    </vt:vector>
  </HeadingPairs>
  <TitlesOfParts>
    <vt:vector size="43" baseType="lpstr">
      <vt:lpstr>4_Cachon_Slide_Template</vt:lpstr>
      <vt:lpstr>1_Office Theme</vt:lpstr>
      <vt:lpstr>Document</vt:lpstr>
      <vt:lpstr>Microsoft Graph Chart</vt:lpstr>
      <vt:lpstr>Worksheet</vt:lpstr>
      <vt:lpstr>Slide 1</vt:lpstr>
      <vt:lpstr>Harley-Davidson Case  When was the last time you felt this strongly about anything?</vt:lpstr>
      <vt:lpstr>Harley’s problem: Match Demand with Supply:  Conceptual Representation of Choices</vt:lpstr>
      <vt:lpstr>Capacity Strategy and VCAP Framework</vt:lpstr>
      <vt:lpstr>Harley-Davidson analysis: qualitative strategic fit of options:  Must use Harley’s “primary success criteria”</vt:lpstr>
      <vt:lpstr>What is the recommendation of your model?</vt:lpstr>
      <vt:lpstr>How confident are you in the recommendation of your model?</vt:lpstr>
      <vt:lpstr>Your decision model used:</vt:lpstr>
      <vt:lpstr>Financial Analysis of Capacity Strategy:  1. The Necessity of Forecasts</vt:lpstr>
      <vt:lpstr>Forecasting in Practice</vt:lpstr>
      <vt:lpstr>Bain &amp; Company identifies three types of commonly used capacity planning forecasting methods</vt:lpstr>
      <vt:lpstr>Bain &amp; Company finds industries leverage different forecasting methods based on strategy and CAPEX characteristics</vt:lpstr>
      <vt:lpstr>Forecasting using multiple sample paths and E(NPV)</vt:lpstr>
      <vt:lpstr>Forecast updating:  What does your model recommend given historic sales:</vt:lpstr>
      <vt:lpstr>Is it realistic to incorporate “disaster scenarios” into capacity planning models?</vt:lpstr>
      <vt:lpstr>2. Distinguish demand from sales/output:  View Capacity as a Real Option</vt:lpstr>
      <vt:lpstr>Capacity as a Real Option: Value and Volatility</vt:lpstr>
      <vt:lpstr>Capacity Sizing:  Volatility &amp; Safety Capacity </vt:lpstr>
      <vt:lpstr>Financial Analysis of Capacity Strategy         Valuation &amp; NPV: Important Operations Elements</vt:lpstr>
      <vt:lpstr>Financial Analysis of Capacity Strategy         Valuation &amp; NPV: Financial issues</vt:lpstr>
      <vt:lpstr>Learning Points: Capacity Sizing </vt:lpstr>
      <vt:lpstr>Learning Points: Harley case </vt:lpstr>
      <vt:lpstr>Challenges for Capacity Strategy</vt:lpstr>
      <vt:lpstr>Challenges for Capacity Strategy (cont’d)</vt:lpstr>
      <vt:lpstr>Biopharma’s capacity crunch</vt:lpstr>
      <vt:lpstr>Economies of Scale in Capacity Investment  Two Sizing CapEx Models</vt:lpstr>
      <vt:lpstr>Old Slides</vt:lpstr>
      <vt:lpstr>Discussion Topics on Harley-Davidson Case</vt:lpstr>
      <vt:lpstr>Capacity Portfolio Strategy</vt:lpstr>
      <vt:lpstr>Harley-Davidson analysis: assess operations strategy &amp;     qualitative evaluation of options</vt:lpstr>
      <vt:lpstr>Harley-Davidson Intro: “They were wrong…”  Markets and Operations in flux</vt:lpstr>
      <vt:lpstr>How can operations help a company compete?  The changing sources of competitive advantage</vt:lpstr>
      <vt:lpstr>Harley-Davidson: Analysis of Strategic Fit  of Options:  Qualitative Evaluation</vt:lpstr>
      <vt:lpstr>Harley-Davidson: Analysis of Strategic Fit  of Options:  Qualitative Evaluation</vt:lpstr>
      <vt:lpstr>Harley: Analysis of Strategic Fit of Outsourcing  Core Competency Matrix</vt:lpstr>
      <vt:lpstr>Harley-Davidson: Analysis of Strategic Fit  of Options: Must use Harley’s “primary success criteria”</vt:lpstr>
      <vt:lpstr>Harley-Davidson Analysis:  Option 1: How far raise price? Value of differentiation</vt:lpstr>
      <vt:lpstr>Managing Capacity Sizing Drivers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Van Mieghem</cp:lastModifiedBy>
  <cp:revision>382</cp:revision>
  <cp:lastPrinted>1998-09-23T22:10:47Z</cp:lastPrinted>
  <dcterms:created xsi:type="dcterms:W3CDTF">1998-09-22T23:11:58Z</dcterms:created>
  <dcterms:modified xsi:type="dcterms:W3CDTF">2011-01-25T17:30:39Z</dcterms:modified>
</cp:coreProperties>
</file>